
<file path=[Content_Types].xml><?xml version="1.0" encoding="utf-8"?>
<Types xmlns="http://schemas.openxmlformats.org/package/2006/content-types">
  <Default Extension="1"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14.jpg" ContentType="image/jpg"/>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image54.jpg" ContentType="image/jpg"/>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media/image65.jpg" ContentType="image/jpg"/>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8" r:id="rId2"/>
    <p:sldId id="256" r:id="rId3"/>
    <p:sldId id="383" r:id="rId4"/>
    <p:sldId id="656" r:id="rId5"/>
    <p:sldId id="2807" r:id="rId6"/>
    <p:sldId id="316" r:id="rId7"/>
    <p:sldId id="2840" r:id="rId8"/>
    <p:sldId id="289" r:id="rId9"/>
    <p:sldId id="2842" r:id="rId10"/>
    <p:sldId id="2844" r:id="rId11"/>
    <p:sldId id="2846" r:id="rId12"/>
    <p:sldId id="2847" r:id="rId13"/>
    <p:sldId id="2839" r:id="rId14"/>
    <p:sldId id="2838" r:id="rId15"/>
    <p:sldId id="2828" r:id="rId16"/>
    <p:sldId id="2831" r:id="rId17"/>
    <p:sldId id="2830" r:id="rId18"/>
    <p:sldId id="273" r:id="rId19"/>
    <p:sldId id="2796" r:id="rId20"/>
    <p:sldId id="2793" r:id="rId21"/>
    <p:sldId id="268" r:id="rId22"/>
    <p:sldId id="443" r:id="rId23"/>
    <p:sldId id="274" r:id="rId24"/>
    <p:sldId id="2798" r:id="rId25"/>
    <p:sldId id="2805" r:id="rId26"/>
    <p:sldId id="2797" r:id="rId27"/>
    <p:sldId id="2818" r:id="rId28"/>
    <p:sldId id="2837" r:id="rId29"/>
    <p:sldId id="401" r:id="rId30"/>
    <p:sldId id="400" r:id="rId31"/>
    <p:sldId id="276" r:id="rId32"/>
    <p:sldId id="2819" r:id="rId33"/>
    <p:sldId id="2820" r:id="rId34"/>
    <p:sldId id="288" r:id="rId35"/>
    <p:sldId id="2825" r:id="rId36"/>
    <p:sldId id="2826" r:id="rId37"/>
    <p:sldId id="269" r:id="rId38"/>
    <p:sldId id="2809" r:id="rId39"/>
    <p:sldId id="2848" r:id="rId40"/>
    <p:sldId id="2823" r:id="rId41"/>
    <p:sldId id="2784"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9C3B4C-22F7-40BD-B46B-6764F004133C}" v="9" dt="2025-01-14T01:32:18.1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94660"/>
  </p:normalViewPr>
  <p:slideViewPr>
    <p:cSldViewPr snapToGrid="0">
      <p:cViewPr varScale="1">
        <p:scale>
          <a:sx n="147" d="100"/>
          <a:sy n="147" d="100"/>
        </p:scale>
        <p:origin x="666" y="114"/>
      </p:cViewPr>
      <p:guideLst/>
    </p:cSldViewPr>
  </p:slideViewPr>
  <p:notesTextViewPr>
    <p:cViewPr>
      <p:scale>
        <a:sx n="1" d="1"/>
        <a:sy n="1" d="1"/>
      </p:scale>
      <p:origin x="0" y="0"/>
    </p:cViewPr>
  </p:notesTextViewPr>
  <p:sorterViewPr>
    <p:cViewPr>
      <p:scale>
        <a:sx n="100" d="100"/>
        <a:sy n="100" d="100"/>
      </p:scale>
      <p:origin x="0" y="-280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ne Taxin" userId="ee1a713c2dc61705" providerId="LiveId" clId="{7D9C3B4C-22F7-40BD-B46B-6764F004133C}"/>
    <pc:docChg chg="addSld delSld modSld sldOrd">
      <pc:chgData name="Christine Taxin" userId="ee1a713c2dc61705" providerId="LiveId" clId="{7D9C3B4C-22F7-40BD-B46B-6764F004133C}" dt="2025-01-14T01:32:18.169" v="110"/>
      <pc:docMkLst>
        <pc:docMk/>
      </pc:docMkLst>
      <pc:sldChg chg="delSp modSp mod">
        <pc:chgData name="Christine Taxin" userId="ee1a713c2dc61705" providerId="LiveId" clId="{7D9C3B4C-22F7-40BD-B46B-6764F004133C}" dt="2025-01-14T01:29:57.020" v="109" actId="20577"/>
        <pc:sldMkLst>
          <pc:docMk/>
          <pc:sldMk cId="4244975150" sldId="256"/>
        </pc:sldMkLst>
        <pc:spChg chg="mod">
          <ac:chgData name="Christine Taxin" userId="ee1a713c2dc61705" providerId="LiveId" clId="{7D9C3B4C-22F7-40BD-B46B-6764F004133C}" dt="2025-01-14T01:29:57.020" v="109" actId="20577"/>
          <ac:spMkLst>
            <pc:docMk/>
            <pc:sldMk cId="4244975150" sldId="256"/>
            <ac:spMk id="2" creationId="{5DE320DE-34B5-5A2F-CC15-6D4D0A8B6A3A}"/>
          </ac:spMkLst>
        </pc:spChg>
        <pc:spChg chg="del mod">
          <ac:chgData name="Christine Taxin" userId="ee1a713c2dc61705" providerId="LiveId" clId="{7D9C3B4C-22F7-40BD-B46B-6764F004133C}" dt="2025-01-14T01:25:46.697" v="29"/>
          <ac:spMkLst>
            <pc:docMk/>
            <pc:sldMk cId="4244975150" sldId="256"/>
            <ac:spMk id="5" creationId="{124DD3A7-E636-77A3-BE08-689C5A32DD5C}"/>
          </ac:spMkLst>
        </pc:spChg>
      </pc:sldChg>
      <pc:sldChg chg="modSp mod">
        <pc:chgData name="Christine Taxin" userId="ee1a713c2dc61705" providerId="LiveId" clId="{7D9C3B4C-22F7-40BD-B46B-6764F004133C}" dt="2025-01-14T01:27:08.446" v="73"/>
        <pc:sldMkLst>
          <pc:docMk/>
          <pc:sldMk cId="0" sldId="258"/>
        </pc:sldMkLst>
        <pc:spChg chg="mod">
          <ac:chgData name="Christine Taxin" userId="ee1a713c2dc61705" providerId="LiveId" clId="{7D9C3B4C-22F7-40BD-B46B-6764F004133C}" dt="2025-01-14T01:27:08.446" v="73"/>
          <ac:spMkLst>
            <pc:docMk/>
            <pc:sldMk cId="0" sldId="258"/>
            <ac:spMk id="10" creationId="{A60F537D-AE14-122B-3F55-5E158EA95492}"/>
          </ac:spMkLst>
        </pc:spChg>
        <pc:spChg chg="mod">
          <ac:chgData name="Christine Taxin" userId="ee1a713c2dc61705" providerId="LiveId" clId="{7D9C3B4C-22F7-40BD-B46B-6764F004133C}" dt="2025-01-14T01:26:16.194" v="70" actId="207"/>
          <ac:spMkLst>
            <pc:docMk/>
            <pc:sldMk cId="0" sldId="258"/>
            <ac:spMk id="11" creationId="{B7436821-61A1-5E20-7B16-9D7AA7394981}"/>
          </ac:spMkLst>
        </pc:spChg>
        <pc:picChg chg="mod">
          <ac:chgData name="Christine Taxin" userId="ee1a713c2dc61705" providerId="LiveId" clId="{7D9C3B4C-22F7-40BD-B46B-6764F004133C}" dt="2025-01-14T01:26:19.555" v="71" actId="1076"/>
          <ac:picMkLst>
            <pc:docMk/>
            <pc:sldMk cId="0" sldId="258"/>
            <ac:picMk id="2" creationId="{39E77DA1-B045-63C4-21A1-3240320A7938}"/>
          </ac:picMkLst>
        </pc:picChg>
      </pc:sldChg>
      <pc:sldChg chg="ord">
        <pc:chgData name="Christine Taxin" userId="ee1a713c2dc61705" providerId="LiveId" clId="{7D9C3B4C-22F7-40BD-B46B-6764F004133C}" dt="2025-01-13T22:32:45.856" v="4"/>
        <pc:sldMkLst>
          <pc:docMk/>
          <pc:sldMk cId="0" sldId="269"/>
        </pc:sldMkLst>
      </pc:sldChg>
      <pc:sldChg chg="delDesignElem">
        <pc:chgData name="Christine Taxin" userId="ee1a713c2dc61705" providerId="LiveId" clId="{7D9C3B4C-22F7-40BD-B46B-6764F004133C}" dt="2025-01-14T01:32:18.169" v="110"/>
        <pc:sldMkLst>
          <pc:docMk/>
          <pc:sldMk cId="2394014735" sldId="316"/>
        </pc:sldMkLst>
      </pc:sldChg>
      <pc:sldChg chg="ord">
        <pc:chgData name="Christine Taxin" userId="ee1a713c2dc61705" providerId="LiveId" clId="{7D9C3B4C-22F7-40BD-B46B-6764F004133C}" dt="2025-01-14T01:25:35.847" v="26"/>
        <pc:sldMkLst>
          <pc:docMk/>
          <pc:sldMk cId="1672233379" sldId="383"/>
        </pc:sldMkLst>
      </pc:sldChg>
      <pc:sldChg chg="ord">
        <pc:chgData name="Christine Taxin" userId="ee1a713c2dc61705" providerId="LiveId" clId="{7D9C3B4C-22F7-40BD-B46B-6764F004133C}" dt="2025-01-13T22:33:50.799" v="6"/>
        <pc:sldMkLst>
          <pc:docMk/>
          <pc:sldMk cId="3246050292" sldId="2831"/>
        </pc:sldMkLst>
      </pc:sldChg>
      <pc:sldChg chg="new">
        <pc:chgData name="Christine Taxin" userId="ee1a713c2dc61705" providerId="LiveId" clId="{7D9C3B4C-22F7-40BD-B46B-6764F004133C}" dt="2025-01-13T22:32:30.083" v="0" actId="680"/>
        <pc:sldMkLst>
          <pc:docMk/>
          <pc:sldMk cId="1012850177" sldId="2848"/>
        </pc:sldMkLst>
      </pc:sldChg>
      <pc:sldChg chg="addSp delSp modSp new del">
        <pc:chgData name="Christine Taxin" userId="ee1a713c2dc61705" providerId="LiveId" clId="{7D9C3B4C-22F7-40BD-B46B-6764F004133C}" dt="2025-01-14T01:25:14.657" v="24" actId="2696"/>
        <pc:sldMkLst>
          <pc:docMk/>
          <pc:sldMk cId="3196373505" sldId="2849"/>
        </pc:sldMkLst>
        <pc:spChg chg="del">
          <ac:chgData name="Christine Taxin" userId="ee1a713c2dc61705" providerId="LiveId" clId="{7D9C3B4C-22F7-40BD-B46B-6764F004133C}" dt="2025-01-13T22:35:35.218" v="9" actId="21"/>
          <ac:spMkLst>
            <pc:docMk/>
            <pc:sldMk cId="3196373505" sldId="2849"/>
            <ac:spMk id="3" creationId="{096150DF-3C7E-8393-E234-433609BCCB74}"/>
          </ac:spMkLst>
        </pc:spChg>
        <pc:spChg chg="add del">
          <ac:chgData name="Christine Taxin" userId="ee1a713c2dc61705" providerId="LiveId" clId="{7D9C3B4C-22F7-40BD-B46B-6764F004133C}" dt="2025-01-13T22:35:35.218" v="9" actId="21"/>
          <ac:spMkLst>
            <pc:docMk/>
            <pc:sldMk cId="3196373505" sldId="2849"/>
            <ac:spMk id="4" creationId="{1E89222B-8170-76B7-EDB5-98EB47A3380E}"/>
          </ac:spMkLst>
        </pc:spChg>
        <pc:spChg chg="add del">
          <ac:chgData name="Christine Taxin" userId="ee1a713c2dc61705" providerId="LiveId" clId="{7D9C3B4C-22F7-40BD-B46B-6764F004133C}" dt="2025-01-13T22:35:35.218" v="9" actId="21"/>
          <ac:spMkLst>
            <pc:docMk/>
            <pc:sldMk cId="3196373505" sldId="2849"/>
            <ac:spMk id="5" creationId="{4889558E-E7EB-52A8-DFB4-52AA71D65796}"/>
          </ac:spMkLst>
        </pc:spChg>
        <pc:spChg chg="add del">
          <ac:chgData name="Christine Taxin" userId="ee1a713c2dc61705" providerId="LiveId" clId="{7D9C3B4C-22F7-40BD-B46B-6764F004133C}" dt="2025-01-13T22:35:35.218" v="9" actId="21"/>
          <ac:spMkLst>
            <pc:docMk/>
            <pc:sldMk cId="3196373505" sldId="2849"/>
            <ac:spMk id="6" creationId="{EF781DA2-3311-DF61-4BED-E5278B44083F}"/>
          </ac:spMkLst>
        </pc:spChg>
        <pc:spChg chg="add del mod">
          <ac:chgData name="Christine Taxin" userId="ee1a713c2dc61705" providerId="LiveId" clId="{7D9C3B4C-22F7-40BD-B46B-6764F004133C}" dt="2025-01-13T22:35:47.711" v="13" actId="21"/>
          <ac:spMkLst>
            <pc:docMk/>
            <pc:sldMk cId="3196373505" sldId="2849"/>
            <ac:spMk id="7" creationId="{096150DF-3C7E-8393-E234-433609BCCB74}"/>
          </ac:spMkLst>
        </pc:spChg>
        <pc:spChg chg="add del mod">
          <ac:chgData name="Christine Taxin" userId="ee1a713c2dc61705" providerId="LiveId" clId="{7D9C3B4C-22F7-40BD-B46B-6764F004133C}" dt="2025-01-13T22:35:47.711" v="13" actId="21"/>
          <ac:spMkLst>
            <pc:docMk/>
            <pc:sldMk cId="3196373505" sldId="2849"/>
            <ac:spMk id="10" creationId="{1E89222B-8170-76B7-EDB5-98EB47A3380E}"/>
          </ac:spMkLst>
        </pc:spChg>
        <pc:spChg chg="add del mod">
          <ac:chgData name="Christine Taxin" userId="ee1a713c2dc61705" providerId="LiveId" clId="{7D9C3B4C-22F7-40BD-B46B-6764F004133C}" dt="2025-01-13T22:35:47.711" v="13" actId="21"/>
          <ac:spMkLst>
            <pc:docMk/>
            <pc:sldMk cId="3196373505" sldId="2849"/>
            <ac:spMk id="11" creationId="{4889558E-E7EB-52A8-DFB4-52AA71D65796}"/>
          </ac:spMkLst>
        </pc:spChg>
        <pc:spChg chg="add del mod">
          <ac:chgData name="Christine Taxin" userId="ee1a713c2dc61705" providerId="LiveId" clId="{7D9C3B4C-22F7-40BD-B46B-6764F004133C}" dt="2025-01-13T22:35:47.711" v="13" actId="21"/>
          <ac:spMkLst>
            <pc:docMk/>
            <pc:sldMk cId="3196373505" sldId="2849"/>
            <ac:spMk id="12" creationId="{EF781DA2-3311-DF61-4BED-E5278B44083F}"/>
          </ac:spMkLst>
        </pc:spChg>
        <pc:picChg chg="add del mod">
          <ac:chgData name="Christine Taxin" userId="ee1a713c2dc61705" providerId="LiveId" clId="{7D9C3B4C-22F7-40BD-B46B-6764F004133C}" dt="2025-01-13T22:35:47.711" v="13" actId="21"/>
          <ac:picMkLst>
            <pc:docMk/>
            <pc:sldMk cId="3196373505" sldId="2849"/>
            <ac:picMk id="8" creationId="{85F4E1F7-ED7C-037E-09C8-F66CDAB933D4}"/>
          </ac:picMkLst>
        </pc:picChg>
        <pc:picChg chg="add del mod">
          <ac:chgData name="Christine Taxin" userId="ee1a713c2dc61705" providerId="LiveId" clId="{7D9C3B4C-22F7-40BD-B46B-6764F004133C}" dt="2025-01-13T22:35:47.711" v="13" actId="21"/>
          <ac:picMkLst>
            <pc:docMk/>
            <pc:sldMk cId="3196373505" sldId="2849"/>
            <ac:picMk id="9" creationId="{08E29D6C-F025-65EF-2CC3-E8A0397F2B44}"/>
          </ac:picMkLst>
        </pc:picChg>
        <pc:picChg chg="add del">
          <ac:chgData name="Christine Taxin" userId="ee1a713c2dc61705" providerId="LiveId" clId="{7D9C3B4C-22F7-40BD-B46B-6764F004133C}" dt="2025-01-13T22:35:35.218" v="9" actId="21"/>
          <ac:picMkLst>
            <pc:docMk/>
            <pc:sldMk cId="3196373505" sldId="2849"/>
            <ac:picMk id="2049" creationId="{08E29D6C-F025-65EF-2CC3-E8A0397F2B44}"/>
          </ac:picMkLst>
        </pc:picChg>
        <pc:picChg chg="add del">
          <ac:chgData name="Christine Taxin" userId="ee1a713c2dc61705" providerId="LiveId" clId="{7D9C3B4C-22F7-40BD-B46B-6764F004133C}" dt="2025-01-13T22:35:35.218" v="9" actId="21"/>
          <ac:picMkLst>
            <pc:docMk/>
            <pc:sldMk cId="3196373505" sldId="2849"/>
            <ac:picMk id="2050" creationId="{85F4E1F7-ED7C-037E-09C8-F66CDAB933D4}"/>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8617A3-0864-4706-8002-3212C9A6ECFB}"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593C105E-3B96-4986-B681-2412EB03E649}">
      <dgm:prSet/>
      <dgm:spPr/>
      <dgm:t>
        <a:bodyPr/>
        <a:lstStyle/>
        <a:p>
          <a:r>
            <a:rPr lang="en-US" b="0" i="0"/>
            <a:t>1. </a:t>
          </a:r>
          <a:r>
            <a:rPr lang="en-US" b="1" i="0"/>
            <a:t>Healthcare Access and Quality</a:t>
          </a:r>
          <a:endParaRPr lang="en-US"/>
        </a:p>
      </dgm:t>
    </dgm:pt>
    <dgm:pt modelId="{5A00C1F4-1121-4A51-A851-7C3248E4D09A}" type="parTrans" cxnId="{2EFA6AAB-1873-4178-A3DC-AAF7A032874C}">
      <dgm:prSet/>
      <dgm:spPr/>
      <dgm:t>
        <a:bodyPr/>
        <a:lstStyle/>
        <a:p>
          <a:endParaRPr lang="en-US"/>
        </a:p>
      </dgm:t>
    </dgm:pt>
    <dgm:pt modelId="{4FB632C9-6027-4D6E-BE28-0DE0DF4FE5A8}" type="sibTrans" cxnId="{2EFA6AAB-1873-4178-A3DC-AAF7A032874C}">
      <dgm:prSet/>
      <dgm:spPr/>
      <dgm:t>
        <a:bodyPr/>
        <a:lstStyle/>
        <a:p>
          <a:endParaRPr lang="en-US"/>
        </a:p>
      </dgm:t>
    </dgm:pt>
    <dgm:pt modelId="{82EB0875-B271-4C23-8A01-36B6CE78B76F}">
      <dgm:prSet/>
      <dgm:spPr/>
      <dgm:t>
        <a:bodyPr/>
        <a:lstStyle/>
        <a:p>
          <a:r>
            <a:rPr lang="en-US" b="0" i="0"/>
            <a:t>This category addresses the relationship between people’s access to and understanding health services and their own health. SDOH include access to healthcare, health insurance coverage, and health literacy.</a:t>
          </a:r>
          <a:endParaRPr lang="en-US"/>
        </a:p>
      </dgm:t>
    </dgm:pt>
    <dgm:pt modelId="{DA88D5D8-5863-422E-948E-0BB62BECCC10}" type="parTrans" cxnId="{7F9AEE9B-3A06-44BD-B5BE-8A5F0086405B}">
      <dgm:prSet/>
      <dgm:spPr/>
      <dgm:t>
        <a:bodyPr/>
        <a:lstStyle/>
        <a:p>
          <a:endParaRPr lang="en-US"/>
        </a:p>
      </dgm:t>
    </dgm:pt>
    <dgm:pt modelId="{A517D70B-26CC-4066-941E-999F0A5B8681}" type="sibTrans" cxnId="{7F9AEE9B-3A06-44BD-B5BE-8A5F0086405B}">
      <dgm:prSet/>
      <dgm:spPr/>
      <dgm:t>
        <a:bodyPr/>
        <a:lstStyle/>
        <a:p>
          <a:endParaRPr lang="en-US"/>
        </a:p>
      </dgm:t>
    </dgm:pt>
    <dgm:pt modelId="{C938B5A1-B816-4973-A690-FBA55752BEEC}">
      <dgm:prSet/>
      <dgm:spPr/>
      <dgm:t>
        <a:bodyPr/>
        <a:lstStyle/>
        <a:p>
          <a:r>
            <a:rPr lang="en-US" b="0" i="0"/>
            <a:t>Most of these SDOH can be found in ICD-10-CM categories Z55 and Z56, and code Z91.120.</a:t>
          </a:r>
          <a:endParaRPr lang="en-US"/>
        </a:p>
      </dgm:t>
    </dgm:pt>
    <dgm:pt modelId="{4E6A2A5F-C4B0-4CED-9C18-D8692C1BDEA9}" type="parTrans" cxnId="{CE23A2B9-7AEF-4A39-B7EB-4FDD2E6A8F97}">
      <dgm:prSet/>
      <dgm:spPr/>
      <dgm:t>
        <a:bodyPr/>
        <a:lstStyle/>
        <a:p>
          <a:endParaRPr lang="en-US"/>
        </a:p>
      </dgm:t>
    </dgm:pt>
    <dgm:pt modelId="{8C15C66D-02FE-4892-8F4A-33E9454C363F}" type="sibTrans" cxnId="{CE23A2B9-7AEF-4A39-B7EB-4FDD2E6A8F97}">
      <dgm:prSet/>
      <dgm:spPr/>
      <dgm:t>
        <a:bodyPr/>
        <a:lstStyle/>
        <a:p>
          <a:endParaRPr lang="en-US"/>
        </a:p>
      </dgm:t>
    </dgm:pt>
    <dgm:pt modelId="{57972F37-A4D2-45D4-BDC3-DFEAC8041B08}">
      <dgm:prSet/>
      <dgm:spPr/>
      <dgm:t>
        <a:bodyPr/>
        <a:lstStyle/>
        <a:p>
          <a:r>
            <a:rPr lang="en-US" b="0" i="0"/>
            <a:t>2. </a:t>
          </a:r>
          <a:r>
            <a:rPr lang="en-US" b="1" i="0"/>
            <a:t>Education Access and Quality</a:t>
          </a:r>
          <a:endParaRPr lang="en-US"/>
        </a:p>
      </dgm:t>
    </dgm:pt>
    <dgm:pt modelId="{02BBFB61-B12E-4AC2-8311-CDB08222B445}" type="parTrans" cxnId="{24E6C29B-CA7F-450B-809C-B26621F6F26C}">
      <dgm:prSet/>
      <dgm:spPr/>
      <dgm:t>
        <a:bodyPr/>
        <a:lstStyle/>
        <a:p>
          <a:endParaRPr lang="en-US"/>
        </a:p>
      </dgm:t>
    </dgm:pt>
    <dgm:pt modelId="{71D42ED9-7A54-4609-91F4-4D1D41CA167C}" type="sibTrans" cxnId="{24E6C29B-CA7F-450B-809C-B26621F6F26C}">
      <dgm:prSet/>
      <dgm:spPr/>
      <dgm:t>
        <a:bodyPr/>
        <a:lstStyle/>
        <a:p>
          <a:endParaRPr lang="en-US"/>
        </a:p>
      </dgm:t>
    </dgm:pt>
    <dgm:pt modelId="{68BFE6F8-D3D1-4304-BA74-76054EFBFFE2}">
      <dgm:prSet/>
      <dgm:spPr/>
      <dgm:t>
        <a:bodyPr/>
        <a:lstStyle/>
        <a:p>
          <a:r>
            <a:rPr lang="en-US" b="0" i="0"/>
            <a:t>This category incorporates the relationship between education and health. Key SDOH include obtaining a high school diploma or higher education, childhood education, and development.</a:t>
          </a:r>
          <a:endParaRPr lang="en-US"/>
        </a:p>
      </dgm:t>
    </dgm:pt>
    <dgm:pt modelId="{7EEE4F9C-11A2-4332-811A-0B78AEE2005B}" type="parTrans" cxnId="{059F42E4-5BE7-434F-925C-C3E335F46824}">
      <dgm:prSet/>
      <dgm:spPr/>
      <dgm:t>
        <a:bodyPr/>
        <a:lstStyle/>
        <a:p>
          <a:endParaRPr lang="en-US"/>
        </a:p>
      </dgm:t>
    </dgm:pt>
    <dgm:pt modelId="{C8B07FAE-10A5-4449-85A8-59E82A9BAA97}" type="sibTrans" cxnId="{059F42E4-5BE7-434F-925C-C3E335F46824}">
      <dgm:prSet/>
      <dgm:spPr/>
      <dgm:t>
        <a:bodyPr/>
        <a:lstStyle/>
        <a:p>
          <a:endParaRPr lang="en-US"/>
        </a:p>
      </dgm:t>
    </dgm:pt>
    <dgm:pt modelId="{327F0C62-2B94-42CE-9F68-6EBB21329D19}">
      <dgm:prSet/>
      <dgm:spPr/>
      <dgm:t>
        <a:bodyPr/>
        <a:lstStyle/>
        <a:p>
          <a:r>
            <a:rPr lang="en-US" b="0" i="0"/>
            <a:t>See categories Z55 and Z62.</a:t>
          </a:r>
          <a:endParaRPr lang="en-US"/>
        </a:p>
      </dgm:t>
    </dgm:pt>
    <dgm:pt modelId="{6A8FF843-6EB5-4FB4-954C-41988F8E40EC}" type="parTrans" cxnId="{4A463304-CF5F-45A0-8E2B-29F88D5BE119}">
      <dgm:prSet/>
      <dgm:spPr/>
      <dgm:t>
        <a:bodyPr/>
        <a:lstStyle/>
        <a:p>
          <a:endParaRPr lang="en-US"/>
        </a:p>
      </dgm:t>
    </dgm:pt>
    <dgm:pt modelId="{455EEBD2-556F-4277-BA3C-85B6B52CB9F3}" type="sibTrans" cxnId="{4A463304-CF5F-45A0-8E2B-29F88D5BE119}">
      <dgm:prSet/>
      <dgm:spPr/>
      <dgm:t>
        <a:bodyPr/>
        <a:lstStyle/>
        <a:p>
          <a:endParaRPr lang="en-US"/>
        </a:p>
      </dgm:t>
    </dgm:pt>
    <dgm:pt modelId="{F9966E82-A5AB-458B-9FDD-189FDFAADC8F}">
      <dgm:prSet/>
      <dgm:spPr/>
      <dgm:t>
        <a:bodyPr/>
        <a:lstStyle/>
        <a:p>
          <a:r>
            <a:rPr lang="en-US" b="0" i="0"/>
            <a:t>3. </a:t>
          </a:r>
          <a:r>
            <a:rPr lang="en-US" b="1" i="0"/>
            <a:t>Social and Community Context</a:t>
          </a:r>
          <a:endParaRPr lang="en-US"/>
        </a:p>
      </dgm:t>
    </dgm:pt>
    <dgm:pt modelId="{61396A0A-EF5E-403F-8F98-223895F5D0AA}" type="parTrans" cxnId="{F72FD7AE-4261-4516-A350-7DBA8B41998E}">
      <dgm:prSet/>
      <dgm:spPr/>
      <dgm:t>
        <a:bodyPr/>
        <a:lstStyle/>
        <a:p>
          <a:endParaRPr lang="en-US"/>
        </a:p>
      </dgm:t>
    </dgm:pt>
    <dgm:pt modelId="{8732A484-8641-427A-80B7-D8DEADB0D9E8}" type="sibTrans" cxnId="{F72FD7AE-4261-4516-A350-7DBA8B41998E}">
      <dgm:prSet/>
      <dgm:spPr/>
      <dgm:t>
        <a:bodyPr/>
        <a:lstStyle/>
        <a:p>
          <a:endParaRPr lang="en-US"/>
        </a:p>
      </dgm:t>
    </dgm:pt>
    <dgm:pt modelId="{B52626BA-FE78-4DE8-B22C-59C5F02D7B12}">
      <dgm:prSet/>
      <dgm:spPr/>
      <dgm:t>
        <a:bodyPr/>
        <a:lstStyle/>
        <a:p>
          <a:r>
            <a:rPr lang="en-US" b="0" i="0"/>
            <a:t>This category considers the context within which people live, learn, work, and play. Examples are cohesion within a community, civic participation, discrimination, issues in the workplace, and incarceration.</a:t>
          </a:r>
          <a:endParaRPr lang="en-US"/>
        </a:p>
      </dgm:t>
    </dgm:pt>
    <dgm:pt modelId="{C930C09A-F0FD-46E7-8589-571F15A2E78F}" type="parTrans" cxnId="{A0697070-4122-4B0C-A5F1-E57D1D5E3425}">
      <dgm:prSet/>
      <dgm:spPr/>
      <dgm:t>
        <a:bodyPr/>
        <a:lstStyle/>
        <a:p>
          <a:endParaRPr lang="en-US"/>
        </a:p>
      </dgm:t>
    </dgm:pt>
    <dgm:pt modelId="{970DB661-440C-4E97-8E64-4ADF7E48429D}" type="sibTrans" cxnId="{A0697070-4122-4B0C-A5F1-E57D1D5E3425}">
      <dgm:prSet/>
      <dgm:spPr/>
      <dgm:t>
        <a:bodyPr/>
        <a:lstStyle/>
        <a:p>
          <a:endParaRPr lang="en-US"/>
        </a:p>
      </dgm:t>
    </dgm:pt>
    <dgm:pt modelId="{F93B24D5-1612-46A5-A2E3-3331F20ACD2B}">
      <dgm:prSet/>
      <dgm:spPr/>
      <dgm:t>
        <a:bodyPr/>
        <a:lstStyle/>
        <a:p>
          <a:r>
            <a:rPr lang="en-US" b="0" i="0"/>
            <a:t>See categories Z57, Z60, and from Z60 to Z65.</a:t>
          </a:r>
          <a:endParaRPr lang="en-US"/>
        </a:p>
      </dgm:t>
    </dgm:pt>
    <dgm:pt modelId="{909EACFF-0ACC-4F31-8FC9-B01ADD861B9A}" type="parTrans" cxnId="{5F72E467-B9AC-4EAE-AC1B-1F097D2AC177}">
      <dgm:prSet/>
      <dgm:spPr/>
      <dgm:t>
        <a:bodyPr/>
        <a:lstStyle/>
        <a:p>
          <a:endParaRPr lang="en-US"/>
        </a:p>
      </dgm:t>
    </dgm:pt>
    <dgm:pt modelId="{0E2531C0-EA5B-460E-9EBD-C4347F465782}" type="sibTrans" cxnId="{5F72E467-B9AC-4EAE-AC1B-1F097D2AC177}">
      <dgm:prSet/>
      <dgm:spPr/>
      <dgm:t>
        <a:bodyPr/>
        <a:lstStyle/>
        <a:p>
          <a:endParaRPr lang="en-US"/>
        </a:p>
      </dgm:t>
    </dgm:pt>
    <dgm:pt modelId="{DC5C615F-4EEA-4094-BE59-39339FF6187D}">
      <dgm:prSet/>
      <dgm:spPr/>
      <dgm:t>
        <a:bodyPr/>
        <a:lstStyle/>
        <a:p>
          <a:r>
            <a:rPr lang="en-US" b="0" i="0"/>
            <a:t>4. </a:t>
          </a:r>
          <a:r>
            <a:rPr lang="en-US" b="1" i="0"/>
            <a:t>Economic Stability</a:t>
          </a:r>
          <a:endParaRPr lang="en-US"/>
        </a:p>
      </dgm:t>
    </dgm:pt>
    <dgm:pt modelId="{14D9FD1D-53E2-41B1-89EB-B0C099EA7945}" type="parTrans" cxnId="{7435B94F-F57A-4D9A-B493-750D0070442D}">
      <dgm:prSet/>
      <dgm:spPr/>
      <dgm:t>
        <a:bodyPr/>
        <a:lstStyle/>
        <a:p>
          <a:endParaRPr lang="en-US"/>
        </a:p>
      </dgm:t>
    </dgm:pt>
    <dgm:pt modelId="{855ACC71-F8E9-4000-B2F4-8718E62AAA83}" type="sibTrans" cxnId="{7435B94F-F57A-4D9A-B493-750D0070442D}">
      <dgm:prSet/>
      <dgm:spPr/>
      <dgm:t>
        <a:bodyPr/>
        <a:lstStyle/>
        <a:p>
          <a:endParaRPr lang="en-US"/>
        </a:p>
      </dgm:t>
    </dgm:pt>
    <dgm:pt modelId="{188D4744-CCFF-467F-B2EA-08B3AE0A45C5}">
      <dgm:prSet/>
      <dgm:spPr/>
      <dgm:t>
        <a:bodyPr/>
        <a:lstStyle/>
        <a:p>
          <a:r>
            <a:rPr lang="en-US" b="0" i="0"/>
            <a:t>This category describes the connection between people’s financial resources, such as income and cost of living, and their health. Examples include poverty, employment, food security, and housing stability.</a:t>
          </a:r>
          <a:endParaRPr lang="en-US"/>
        </a:p>
      </dgm:t>
    </dgm:pt>
    <dgm:pt modelId="{484465DC-DEBA-4036-B8C0-8C702D18FDC4}" type="parTrans" cxnId="{8FA0F2F9-CAB7-4B87-B81F-552F81C560F3}">
      <dgm:prSet/>
      <dgm:spPr/>
      <dgm:t>
        <a:bodyPr/>
        <a:lstStyle/>
        <a:p>
          <a:endParaRPr lang="en-US"/>
        </a:p>
      </dgm:t>
    </dgm:pt>
    <dgm:pt modelId="{B616DEC3-8DB4-4BD2-85D5-8D6C72FB68B5}" type="sibTrans" cxnId="{8FA0F2F9-CAB7-4B87-B81F-552F81C560F3}">
      <dgm:prSet/>
      <dgm:spPr/>
      <dgm:t>
        <a:bodyPr/>
        <a:lstStyle/>
        <a:p>
          <a:endParaRPr lang="en-US"/>
        </a:p>
      </dgm:t>
    </dgm:pt>
    <dgm:pt modelId="{C640328C-0EFE-44C9-83C5-6262C7517C8A}">
      <dgm:prSet/>
      <dgm:spPr/>
      <dgm:t>
        <a:bodyPr/>
        <a:lstStyle/>
        <a:p>
          <a:r>
            <a:rPr lang="en-US" b="0" i="0"/>
            <a:t>See categories Z56 and Z59.</a:t>
          </a:r>
          <a:endParaRPr lang="en-US"/>
        </a:p>
      </dgm:t>
    </dgm:pt>
    <dgm:pt modelId="{1A4BF9E1-201E-47CB-BD1C-98A511AF206D}" type="parTrans" cxnId="{1D04636C-3DEB-4361-B11E-A90B9F48577E}">
      <dgm:prSet/>
      <dgm:spPr/>
      <dgm:t>
        <a:bodyPr/>
        <a:lstStyle/>
        <a:p>
          <a:endParaRPr lang="en-US"/>
        </a:p>
      </dgm:t>
    </dgm:pt>
    <dgm:pt modelId="{6FAC6F90-1706-4C2C-8D01-7338A6A0281A}" type="sibTrans" cxnId="{1D04636C-3DEB-4361-B11E-A90B9F48577E}">
      <dgm:prSet/>
      <dgm:spPr/>
      <dgm:t>
        <a:bodyPr/>
        <a:lstStyle/>
        <a:p>
          <a:endParaRPr lang="en-US"/>
        </a:p>
      </dgm:t>
    </dgm:pt>
    <dgm:pt modelId="{4148A15F-E25A-4A26-BA02-33D49B4CA2EB}">
      <dgm:prSet/>
      <dgm:spPr/>
      <dgm:t>
        <a:bodyPr/>
        <a:lstStyle/>
        <a:p>
          <a:r>
            <a:rPr lang="en-US" b="0" i="0"/>
            <a:t>5. </a:t>
          </a:r>
          <a:r>
            <a:rPr lang="en-US" b="1" i="0"/>
            <a:t>Neighborhood and Built Environment</a:t>
          </a:r>
          <a:endParaRPr lang="en-US"/>
        </a:p>
      </dgm:t>
    </dgm:pt>
    <dgm:pt modelId="{823DF655-E9D6-41E9-AE21-AB54EA280018}" type="parTrans" cxnId="{9FFADEB2-15CE-49C7-B1C9-0052DA613FEB}">
      <dgm:prSet/>
      <dgm:spPr/>
      <dgm:t>
        <a:bodyPr/>
        <a:lstStyle/>
        <a:p>
          <a:endParaRPr lang="en-US"/>
        </a:p>
      </dgm:t>
    </dgm:pt>
    <dgm:pt modelId="{C530B55E-EE9D-43FC-BD23-51320AE8FC14}" type="sibTrans" cxnId="{9FFADEB2-15CE-49C7-B1C9-0052DA613FEB}">
      <dgm:prSet/>
      <dgm:spPr/>
      <dgm:t>
        <a:bodyPr/>
        <a:lstStyle/>
        <a:p>
          <a:endParaRPr lang="en-US"/>
        </a:p>
      </dgm:t>
    </dgm:pt>
    <dgm:pt modelId="{5509EF02-85A5-42FE-951E-7EA852D04C33}">
      <dgm:prSet/>
      <dgm:spPr/>
      <dgm:t>
        <a:bodyPr/>
        <a:lstStyle/>
        <a:p>
          <a:r>
            <a:rPr lang="en-US" b="0" i="0"/>
            <a:t>This category addresses the link between where a person lives — housing, neighborhood, and the environment — and their health. Examples include quality of housing, access to transportation, accessibility to healthy foods, water quality, and neighborhood violence.</a:t>
          </a:r>
          <a:endParaRPr lang="en-US"/>
        </a:p>
      </dgm:t>
    </dgm:pt>
    <dgm:pt modelId="{CC348954-6DE1-4365-81D1-C824C60B8040}" type="parTrans" cxnId="{379460FB-521C-4826-9B7D-C5E3439DFFB1}">
      <dgm:prSet/>
      <dgm:spPr/>
      <dgm:t>
        <a:bodyPr/>
        <a:lstStyle/>
        <a:p>
          <a:endParaRPr lang="en-US"/>
        </a:p>
      </dgm:t>
    </dgm:pt>
    <dgm:pt modelId="{558E3DC0-47F1-4C45-AE5F-4F77DC06F0B1}" type="sibTrans" cxnId="{379460FB-521C-4826-9B7D-C5E3439DFFB1}">
      <dgm:prSet/>
      <dgm:spPr/>
      <dgm:t>
        <a:bodyPr/>
        <a:lstStyle/>
        <a:p>
          <a:endParaRPr lang="en-US"/>
        </a:p>
      </dgm:t>
    </dgm:pt>
    <dgm:pt modelId="{83ED47F6-0597-4319-9203-7FD2AB10D266}">
      <dgm:prSet/>
      <dgm:spPr/>
      <dgm:t>
        <a:bodyPr/>
        <a:lstStyle/>
        <a:p>
          <a:r>
            <a:rPr lang="en-US" b="0" i="0"/>
            <a:t>See categories Z58 and Z59.</a:t>
          </a:r>
          <a:endParaRPr lang="en-US"/>
        </a:p>
      </dgm:t>
    </dgm:pt>
    <dgm:pt modelId="{BBFCBE59-A877-4461-8447-CA6B7A89CD55}" type="parTrans" cxnId="{26701E02-81AA-4D2D-A01C-CF13B808517E}">
      <dgm:prSet/>
      <dgm:spPr/>
      <dgm:t>
        <a:bodyPr/>
        <a:lstStyle/>
        <a:p>
          <a:endParaRPr lang="en-US"/>
        </a:p>
      </dgm:t>
    </dgm:pt>
    <dgm:pt modelId="{716B24B3-A969-4BE5-9176-EE82A942CFD8}" type="sibTrans" cxnId="{26701E02-81AA-4D2D-A01C-CF13B808517E}">
      <dgm:prSet/>
      <dgm:spPr/>
      <dgm:t>
        <a:bodyPr/>
        <a:lstStyle/>
        <a:p>
          <a:endParaRPr lang="en-US"/>
        </a:p>
      </dgm:t>
    </dgm:pt>
    <dgm:pt modelId="{7CFE83F1-3FE2-4CED-8690-88B54A01F660}" type="pres">
      <dgm:prSet presAssocID="{368617A3-0864-4706-8002-3212C9A6ECFB}" presName="diagram" presStyleCnt="0">
        <dgm:presLayoutVars>
          <dgm:dir/>
          <dgm:resizeHandles val="exact"/>
        </dgm:presLayoutVars>
      </dgm:prSet>
      <dgm:spPr/>
    </dgm:pt>
    <dgm:pt modelId="{9D35B29C-2447-43E3-A948-514155E52CAA}" type="pres">
      <dgm:prSet presAssocID="{593C105E-3B96-4986-B681-2412EB03E649}" presName="node" presStyleLbl="node1" presStyleIdx="0" presStyleCnt="15">
        <dgm:presLayoutVars>
          <dgm:bulletEnabled val="1"/>
        </dgm:presLayoutVars>
      </dgm:prSet>
      <dgm:spPr/>
    </dgm:pt>
    <dgm:pt modelId="{C84A15BB-8F60-4B93-A843-52906F7A4220}" type="pres">
      <dgm:prSet presAssocID="{4FB632C9-6027-4D6E-BE28-0DE0DF4FE5A8}" presName="sibTrans" presStyleCnt="0"/>
      <dgm:spPr/>
    </dgm:pt>
    <dgm:pt modelId="{F455D0D3-CB7B-4D37-BDF5-983C33395F1A}" type="pres">
      <dgm:prSet presAssocID="{82EB0875-B271-4C23-8A01-36B6CE78B76F}" presName="node" presStyleLbl="node1" presStyleIdx="1" presStyleCnt="15">
        <dgm:presLayoutVars>
          <dgm:bulletEnabled val="1"/>
        </dgm:presLayoutVars>
      </dgm:prSet>
      <dgm:spPr/>
    </dgm:pt>
    <dgm:pt modelId="{B5F8DA18-813E-469D-B08D-FC2AA57A584C}" type="pres">
      <dgm:prSet presAssocID="{A517D70B-26CC-4066-941E-999F0A5B8681}" presName="sibTrans" presStyleCnt="0"/>
      <dgm:spPr/>
    </dgm:pt>
    <dgm:pt modelId="{E9DBABFD-C518-4DA0-8B00-20432394A24A}" type="pres">
      <dgm:prSet presAssocID="{C938B5A1-B816-4973-A690-FBA55752BEEC}" presName="node" presStyleLbl="node1" presStyleIdx="2" presStyleCnt="15">
        <dgm:presLayoutVars>
          <dgm:bulletEnabled val="1"/>
        </dgm:presLayoutVars>
      </dgm:prSet>
      <dgm:spPr/>
    </dgm:pt>
    <dgm:pt modelId="{37785913-BA2A-4A78-AFDB-ACB1D34F99CF}" type="pres">
      <dgm:prSet presAssocID="{8C15C66D-02FE-4892-8F4A-33E9454C363F}" presName="sibTrans" presStyleCnt="0"/>
      <dgm:spPr/>
    </dgm:pt>
    <dgm:pt modelId="{0D205280-2952-40C3-8E4A-EA0A61870790}" type="pres">
      <dgm:prSet presAssocID="{57972F37-A4D2-45D4-BDC3-DFEAC8041B08}" presName="node" presStyleLbl="node1" presStyleIdx="3" presStyleCnt="15">
        <dgm:presLayoutVars>
          <dgm:bulletEnabled val="1"/>
        </dgm:presLayoutVars>
      </dgm:prSet>
      <dgm:spPr/>
    </dgm:pt>
    <dgm:pt modelId="{50F64A68-146F-4706-A6D8-E6CD27E4AA51}" type="pres">
      <dgm:prSet presAssocID="{71D42ED9-7A54-4609-91F4-4D1D41CA167C}" presName="sibTrans" presStyleCnt="0"/>
      <dgm:spPr/>
    </dgm:pt>
    <dgm:pt modelId="{69B8FB11-7349-4798-85C7-6F72AE0E3C8A}" type="pres">
      <dgm:prSet presAssocID="{68BFE6F8-D3D1-4304-BA74-76054EFBFFE2}" presName="node" presStyleLbl="node1" presStyleIdx="4" presStyleCnt="15">
        <dgm:presLayoutVars>
          <dgm:bulletEnabled val="1"/>
        </dgm:presLayoutVars>
      </dgm:prSet>
      <dgm:spPr/>
    </dgm:pt>
    <dgm:pt modelId="{1364170C-D253-4ECE-A7B6-237D5AE4ACA8}" type="pres">
      <dgm:prSet presAssocID="{C8B07FAE-10A5-4449-85A8-59E82A9BAA97}" presName="sibTrans" presStyleCnt="0"/>
      <dgm:spPr/>
    </dgm:pt>
    <dgm:pt modelId="{A5B271D6-97D3-436C-AA40-DEE1E056661F}" type="pres">
      <dgm:prSet presAssocID="{327F0C62-2B94-42CE-9F68-6EBB21329D19}" presName="node" presStyleLbl="node1" presStyleIdx="5" presStyleCnt="15">
        <dgm:presLayoutVars>
          <dgm:bulletEnabled val="1"/>
        </dgm:presLayoutVars>
      </dgm:prSet>
      <dgm:spPr/>
    </dgm:pt>
    <dgm:pt modelId="{A4F65192-8265-4510-84F6-F7E9115D9622}" type="pres">
      <dgm:prSet presAssocID="{455EEBD2-556F-4277-BA3C-85B6B52CB9F3}" presName="sibTrans" presStyleCnt="0"/>
      <dgm:spPr/>
    </dgm:pt>
    <dgm:pt modelId="{08FB824C-56FF-459B-8E5A-EB9A12D07646}" type="pres">
      <dgm:prSet presAssocID="{F9966E82-A5AB-458B-9FDD-189FDFAADC8F}" presName="node" presStyleLbl="node1" presStyleIdx="6" presStyleCnt="15">
        <dgm:presLayoutVars>
          <dgm:bulletEnabled val="1"/>
        </dgm:presLayoutVars>
      </dgm:prSet>
      <dgm:spPr/>
    </dgm:pt>
    <dgm:pt modelId="{A77FA095-4C5F-41D4-B698-633F5C91E0B3}" type="pres">
      <dgm:prSet presAssocID="{8732A484-8641-427A-80B7-D8DEADB0D9E8}" presName="sibTrans" presStyleCnt="0"/>
      <dgm:spPr/>
    </dgm:pt>
    <dgm:pt modelId="{5D7E829D-BD61-4A1A-B25C-299048FB435F}" type="pres">
      <dgm:prSet presAssocID="{B52626BA-FE78-4DE8-B22C-59C5F02D7B12}" presName="node" presStyleLbl="node1" presStyleIdx="7" presStyleCnt="15">
        <dgm:presLayoutVars>
          <dgm:bulletEnabled val="1"/>
        </dgm:presLayoutVars>
      </dgm:prSet>
      <dgm:spPr/>
    </dgm:pt>
    <dgm:pt modelId="{FA69611D-53A6-4533-8FD1-355EB1A3E2D1}" type="pres">
      <dgm:prSet presAssocID="{970DB661-440C-4E97-8E64-4ADF7E48429D}" presName="sibTrans" presStyleCnt="0"/>
      <dgm:spPr/>
    </dgm:pt>
    <dgm:pt modelId="{4806E321-12C4-48BE-937E-C94EA0286216}" type="pres">
      <dgm:prSet presAssocID="{F93B24D5-1612-46A5-A2E3-3331F20ACD2B}" presName="node" presStyleLbl="node1" presStyleIdx="8" presStyleCnt="15">
        <dgm:presLayoutVars>
          <dgm:bulletEnabled val="1"/>
        </dgm:presLayoutVars>
      </dgm:prSet>
      <dgm:spPr/>
    </dgm:pt>
    <dgm:pt modelId="{7772A824-FCD9-4E68-B996-7D383654FE49}" type="pres">
      <dgm:prSet presAssocID="{0E2531C0-EA5B-460E-9EBD-C4347F465782}" presName="sibTrans" presStyleCnt="0"/>
      <dgm:spPr/>
    </dgm:pt>
    <dgm:pt modelId="{75370EB4-95E2-4195-ABB4-2E869B8DFDB0}" type="pres">
      <dgm:prSet presAssocID="{DC5C615F-4EEA-4094-BE59-39339FF6187D}" presName="node" presStyleLbl="node1" presStyleIdx="9" presStyleCnt="15">
        <dgm:presLayoutVars>
          <dgm:bulletEnabled val="1"/>
        </dgm:presLayoutVars>
      </dgm:prSet>
      <dgm:spPr/>
    </dgm:pt>
    <dgm:pt modelId="{391321A5-E97E-4580-8012-6BD9DBC91C7A}" type="pres">
      <dgm:prSet presAssocID="{855ACC71-F8E9-4000-B2F4-8718E62AAA83}" presName="sibTrans" presStyleCnt="0"/>
      <dgm:spPr/>
    </dgm:pt>
    <dgm:pt modelId="{334AFA3E-C5DF-4E3D-B5D4-5609E397142D}" type="pres">
      <dgm:prSet presAssocID="{188D4744-CCFF-467F-B2EA-08B3AE0A45C5}" presName="node" presStyleLbl="node1" presStyleIdx="10" presStyleCnt="15">
        <dgm:presLayoutVars>
          <dgm:bulletEnabled val="1"/>
        </dgm:presLayoutVars>
      </dgm:prSet>
      <dgm:spPr/>
    </dgm:pt>
    <dgm:pt modelId="{0F5193E0-1608-45B4-8E4D-5E70E4701D9D}" type="pres">
      <dgm:prSet presAssocID="{B616DEC3-8DB4-4BD2-85D5-8D6C72FB68B5}" presName="sibTrans" presStyleCnt="0"/>
      <dgm:spPr/>
    </dgm:pt>
    <dgm:pt modelId="{9FF643E7-A054-4C78-B70D-F81AF8748638}" type="pres">
      <dgm:prSet presAssocID="{C640328C-0EFE-44C9-83C5-6262C7517C8A}" presName="node" presStyleLbl="node1" presStyleIdx="11" presStyleCnt="15">
        <dgm:presLayoutVars>
          <dgm:bulletEnabled val="1"/>
        </dgm:presLayoutVars>
      </dgm:prSet>
      <dgm:spPr/>
    </dgm:pt>
    <dgm:pt modelId="{9CBC85A9-066A-44C9-821E-506FB169ED7B}" type="pres">
      <dgm:prSet presAssocID="{6FAC6F90-1706-4C2C-8D01-7338A6A0281A}" presName="sibTrans" presStyleCnt="0"/>
      <dgm:spPr/>
    </dgm:pt>
    <dgm:pt modelId="{285D196E-E349-45F5-B678-BD0E62C133AC}" type="pres">
      <dgm:prSet presAssocID="{4148A15F-E25A-4A26-BA02-33D49B4CA2EB}" presName="node" presStyleLbl="node1" presStyleIdx="12" presStyleCnt="15">
        <dgm:presLayoutVars>
          <dgm:bulletEnabled val="1"/>
        </dgm:presLayoutVars>
      </dgm:prSet>
      <dgm:spPr/>
    </dgm:pt>
    <dgm:pt modelId="{0257B8BD-666A-4242-AEF5-B7D305717839}" type="pres">
      <dgm:prSet presAssocID="{C530B55E-EE9D-43FC-BD23-51320AE8FC14}" presName="sibTrans" presStyleCnt="0"/>
      <dgm:spPr/>
    </dgm:pt>
    <dgm:pt modelId="{57A1ED8B-329C-4BF1-BB69-1026E049C30F}" type="pres">
      <dgm:prSet presAssocID="{5509EF02-85A5-42FE-951E-7EA852D04C33}" presName="node" presStyleLbl="node1" presStyleIdx="13" presStyleCnt="15">
        <dgm:presLayoutVars>
          <dgm:bulletEnabled val="1"/>
        </dgm:presLayoutVars>
      </dgm:prSet>
      <dgm:spPr/>
    </dgm:pt>
    <dgm:pt modelId="{1B4E3D30-08BA-4315-BE08-5BC002A13289}" type="pres">
      <dgm:prSet presAssocID="{558E3DC0-47F1-4C45-AE5F-4F77DC06F0B1}" presName="sibTrans" presStyleCnt="0"/>
      <dgm:spPr/>
    </dgm:pt>
    <dgm:pt modelId="{980D2D1B-FA49-4890-BFCF-1ED55EC9F107}" type="pres">
      <dgm:prSet presAssocID="{83ED47F6-0597-4319-9203-7FD2AB10D266}" presName="node" presStyleLbl="node1" presStyleIdx="14" presStyleCnt="15">
        <dgm:presLayoutVars>
          <dgm:bulletEnabled val="1"/>
        </dgm:presLayoutVars>
      </dgm:prSet>
      <dgm:spPr/>
    </dgm:pt>
  </dgm:ptLst>
  <dgm:cxnLst>
    <dgm:cxn modelId="{26701E02-81AA-4D2D-A01C-CF13B808517E}" srcId="{368617A3-0864-4706-8002-3212C9A6ECFB}" destId="{83ED47F6-0597-4319-9203-7FD2AB10D266}" srcOrd="14" destOrd="0" parTransId="{BBFCBE59-A877-4461-8447-CA6B7A89CD55}" sibTransId="{716B24B3-A969-4BE5-9176-EE82A942CFD8}"/>
    <dgm:cxn modelId="{4A463304-CF5F-45A0-8E2B-29F88D5BE119}" srcId="{368617A3-0864-4706-8002-3212C9A6ECFB}" destId="{327F0C62-2B94-42CE-9F68-6EBB21329D19}" srcOrd="5" destOrd="0" parTransId="{6A8FF843-6EB5-4FB4-954C-41988F8E40EC}" sibTransId="{455EEBD2-556F-4277-BA3C-85B6B52CB9F3}"/>
    <dgm:cxn modelId="{876E7B07-7AF5-4166-81CE-E46B16C73AEC}" type="presOf" srcId="{C640328C-0EFE-44C9-83C5-6262C7517C8A}" destId="{9FF643E7-A054-4C78-B70D-F81AF8748638}" srcOrd="0" destOrd="0" presId="urn:microsoft.com/office/officeart/2005/8/layout/default"/>
    <dgm:cxn modelId="{7EEE0208-7C25-4FCB-A62D-1C3D7A225E30}" type="presOf" srcId="{327F0C62-2B94-42CE-9F68-6EBB21329D19}" destId="{A5B271D6-97D3-436C-AA40-DEE1E056661F}" srcOrd="0" destOrd="0" presId="urn:microsoft.com/office/officeart/2005/8/layout/default"/>
    <dgm:cxn modelId="{B6F2F10B-00D1-43CB-ADC3-AE676C5B2759}" type="presOf" srcId="{68BFE6F8-D3D1-4304-BA74-76054EFBFFE2}" destId="{69B8FB11-7349-4798-85C7-6F72AE0E3C8A}" srcOrd="0" destOrd="0" presId="urn:microsoft.com/office/officeart/2005/8/layout/default"/>
    <dgm:cxn modelId="{792BF11C-D314-4FA2-8E47-92F87CE48BBE}" type="presOf" srcId="{5509EF02-85A5-42FE-951E-7EA852D04C33}" destId="{57A1ED8B-329C-4BF1-BB69-1026E049C30F}" srcOrd="0" destOrd="0" presId="urn:microsoft.com/office/officeart/2005/8/layout/default"/>
    <dgm:cxn modelId="{DDECD821-A735-4155-97D2-4D48D028F1C9}" type="presOf" srcId="{368617A3-0864-4706-8002-3212C9A6ECFB}" destId="{7CFE83F1-3FE2-4CED-8690-88B54A01F660}" srcOrd="0" destOrd="0" presId="urn:microsoft.com/office/officeart/2005/8/layout/default"/>
    <dgm:cxn modelId="{D5663229-181E-4FDF-8AEF-3ECA79E97EF5}" type="presOf" srcId="{4148A15F-E25A-4A26-BA02-33D49B4CA2EB}" destId="{285D196E-E349-45F5-B678-BD0E62C133AC}" srcOrd="0" destOrd="0" presId="urn:microsoft.com/office/officeart/2005/8/layout/default"/>
    <dgm:cxn modelId="{CE6E5663-83EE-45AD-A562-F1971BE7EC37}" type="presOf" srcId="{188D4744-CCFF-467F-B2EA-08B3AE0A45C5}" destId="{334AFA3E-C5DF-4E3D-B5D4-5609E397142D}" srcOrd="0" destOrd="0" presId="urn:microsoft.com/office/officeart/2005/8/layout/default"/>
    <dgm:cxn modelId="{5F72E467-B9AC-4EAE-AC1B-1F097D2AC177}" srcId="{368617A3-0864-4706-8002-3212C9A6ECFB}" destId="{F93B24D5-1612-46A5-A2E3-3331F20ACD2B}" srcOrd="8" destOrd="0" parTransId="{909EACFF-0ACC-4F31-8FC9-B01ADD861B9A}" sibTransId="{0E2531C0-EA5B-460E-9EBD-C4347F465782}"/>
    <dgm:cxn modelId="{1D04636C-3DEB-4361-B11E-A90B9F48577E}" srcId="{368617A3-0864-4706-8002-3212C9A6ECFB}" destId="{C640328C-0EFE-44C9-83C5-6262C7517C8A}" srcOrd="11" destOrd="0" parTransId="{1A4BF9E1-201E-47CB-BD1C-98A511AF206D}" sibTransId="{6FAC6F90-1706-4C2C-8D01-7338A6A0281A}"/>
    <dgm:cxn modelId="{8221BC4E-EF2C-4DEB-9CA3-C78FD9E34C83}" type="presOf" srcId="{C938B5A1-B816-4973-A690-FBA55752BEEC}" destId="{E9DBABFD-C518-4DA0-8B00-20432394A24A}" srcOrd="0" destOrd="0" presId="urn:microsoft.com/office/officeart/2005/8/layout/default"/>
    <dgm:cxn modelId="{7435B94F-F57A-4D9A-B493-750D0070442D}" srcId="{368617A3-0864-4706-8002-3212C9A6ECFB}" destId="{DC5C615F-4EEA-4094-BE59-39339FF6187D}" srcOrd="9" destOrd="0" parTransId="{14D9FD1D-53E2-41B1-89EB-B0C099EA7945}" sibTransId="{855ACC71-F8E9-4000-B2F4-8718E62AAA83}"/>
    <dgm:cxn modelId="{A0697070-4122-4B0C-A5F1-E57D1D5E3425}" srcId="{368617A3-0864-4706-8002-3212C9A6ECFB}" destId="{B52626BA-FE78-4DE8-B22C-59C5F02D7B12}" srcOrd="7" destOrd="0" parTransId="{C930C09A-F0FD-46E7-8589-571F15A2E78F}" sibTransId="{970DB661-440C-4E97-8E64-4ADF7E48429D}"/>
    <dgm:cxn modelId="{0BF65457-AD47-4081-941A-C51FA497AD4A}" type="presOf" srcId="{593C105E-3B96-4986-B681-2412EB03E649}" destId="{9D35B29C-2447-43E3-A948-514155E52CAA}" srcOrd="0" destOrd="0" presId="urn:microsoft.com/office/officeart/2005/8/layout/default"/>
    <dgm:cxn modelId="{876A3F7C-517F-436C-9A90-A012660CCE37}" type="presOf" srcId="{DC5C615F-4EEA-4094-BE59-39339FF6187D}" destId="{75370EB4-95E2-4195-ABB4-2E869B8DFDB0}" srcOrd="0" destOrd="0" presId="urn:microsoft.com/office/officeart/2005/8/layout/default"/>
    <dgm:cxn modelId="{287CA490-8B4B-4FA5-AC83-126C31C0C285}" type="presOf" srcId="{F93B24D5-1612-46A5-A2E3-3331F20ACD2B}" destId="{4806E321-12C4-48BE-937E-C94EA0286216}" srcOrd="0" destOrd="0" presId="urn:microsoft.com/office/officeart/2005/8/layout/default"/>
    <dgm:cxn modelId="{24E6C29B-CA7F-450B-809C-B26621F6F26C}" srcId="{368617A3-0864-4706-8002-3212C9A6ECFB}" destId="{57972F37-A4D2-45D4-BDC3-DFEAC8041B08}" srcOrd="3" destOrd="0" parTransId="{02BBFB61-B12E-4AC2-8311-CDB08222B445}" sibTransId="{71D42ED9-7A54-4609-91F4-4D1D41CA167C}"/>
    <dgm:cxn modelId="{7F9AEE9B-3A06-44BD-B5BE-8A5F0086405B}" srcId="{368617A3-0864-4706-8002-3212C9A6ECFB}" destId="{82EB0875-B271-4C23-8A01-36B6CE78B76F}" srcOrd="1" destOrd="0" parTransId="{DA88D5D8-5863-422E-948E-0BB62BECCC10}" sibTransId="{A517D70B-26CC-4066-941E-999F0A5B8681}"/>
    <dgm:cxn modelId="{2EFA6AAB-1873-4178-A3DC-AAF7A032874C}" srcId="{368617A3-0864-4706-8002-3212C9A6ECFB}" destId="{593C105E-3B96-4986-B681-2412EB03E649}" srcOrd="0" destOrd="0" parTransId="{5A00C1F4-1121-4A51-A851-7C3248E4D09A}" sibTransId="{4FB632C9-6027-4D6E-BE28-0DE0DF4FE5A8}"/>
    <dgm:cxn modelId="{F72FD7AE-4261-4516-A350-7DBA8B41998E}" srcId="{368617A3-0864-4706-8002-3212C9A6ECFB}" destId="{F9966E82-A5AB-458B-9FDD-189FDFAADC8F}" srcOrd="6" destOrd="0" parTransId="{61396A0A-EF5E-403F-8F98-223895F5D0AA}" sibTransId="{8732A484-8641-427A-80B7-D8DEADB0D9E8}"/>
    <dgm:cxn modelId="{9FFADEB2-15CE-49C7-B1C9-0052DA613FEB}" srcId="{368617A3-0864-4706-8002-3212C9A6ECFB}" destId="{4148A15F-E25A-4A26-BA02-33D49B4CA2EB}" srcOrd="12" destOrd="0" parTransId="{823DF655-E9D6-41E9-AE21-AB54EA280018}" sibTransId="{C530B55E-EE9D-43FC-BD23-51320AE8FC14}"/>
    <dgm:cxn modelId="{974037B7-2CF8-4FBB-9E06-B23F2D01A9F6}" type="presOf" srcId="{B52626BA-FE78-4DE8-B22C-59C5F02D7B12}" destId="{5D7E829D-BD61-4A1A-B25C-299048FB435F}" srcOrd="0" destOrd="0" presId="urn:microsoft.com/office/officeart/2005/8/layout/default"/>
    <dgm:cxn modelId="{CE23A2B9-7AEF-4A39-B7EB-4FDD2E6A8F97}" srcId="{368617A3-0864-4706-8002-3212C9A6ECFB}" destId="{C938B5A1-B816-4973-A690-FBA55752BEEC}" srcOrd="2" destOrd="0" parTransId="{4E6A2A5F-C4B0-4CED-9C18-D8692C1BDEA9}" sibTransId="{8C15C66D-02FE-4892-8F4A-33E9454C363F}"/>
    <dgm:cxn modelId="{75F4F1CA-00F6-4E01-9B1D-A0F30A92D9ED}" type="presOf" srcId="{83ED47F6-0597-4319-9203-7FD2AB10D266}" destId="{980D2D1B-FA49-4890-BFCF-1ED55EC9F107}" srcOrd="0" destOrd="0" presId="urn:microsoft.com/office/officeart/2005/8/layout/default"/>
    <dgm:cxn modelId="{6A51CFE1-0DA0-41D3-A86A-60CA8AC74548}" type="presOf" srcId="{57972F37-A4D2-45D4-BDC3-DFEAC8041B08}" destId="{0D205280-2952-40C3-8E4A-EA0A61870790}" srcOrd="0" destOrd="0" presId="urn:microsoft.com/office/officeart/2005/8/layout/default"/>
    <dgm:cxn modelId="{059F42E4-5BE7-434F-925C-C3E335F46824}" srcId="{368617A3-0864-4706-8002-3212C9A6ECFB}" destId="{68BFE6F8-D3D1-4304-BA74-76054EFBFFE2}" srcOrd="4" destOrd="0" parTransId="{7EEE4F9C-11A2-4332-811A-0B78AEE2005B}" sibTransId="{C8B07FAE-10A5-4449-85A8-59E82A9BAA97}"/>
    <dgm:cxn modelId="{8FA0F2F9-CAB7-4B87-B81F-552F81C560F3}" srcId="{368617A3-0864-4706-8002-3212C9A6ECFB}" destId="{188D4744-CCFF-467F-B2EA-08B3AE0A45C5}" srcOrd="10" destOrd="0" parTransId="{484465DC-DEBA-4036-B8C0-8C702D18FDC4}" sibTransId="{B616DEC3-8DB4-4BD2-85D5-8D6C72FB68B5}"/>
    <dgm:cxn modelId="{379460FB-521C-4826-9B7D-C5E3439DFFB1}" srcId="{368617A3-0864-4706-8002-3212C9A6ECFB}" destId="{5509EF02-85A5-42FE-951E-7EA852D04C33}" srcOrd="13" destOrd="0" parTransId="{CC348954-6DE1-4365-81D1-C824C60B8040}" sibTransId="{558E3DC0-47F1-4C45-AE5F-4F77DC06F0B1}"/>
    <dgm:cxn modelId="{A0168BFC-3FB0-47EB-AB64-149360711B91}" type="presOf" srcId="{F9966E82-A5AB-458B-9FDD-189FDFAADC8F}" destId="{08FB824C-56FF-459B-8E5A-EB9A12D07646}" srcOrd="0" destOrd="0" presId="urn:microsoft.com/office/officeart/2005/8/layout/default"/>
    <dgm:cxn modelId="{C138BDFD-0116-4EA2-BBDC-67142AAD69D1}" type="presOf" srcId="{82EB0875-B271-4C23-8A01-36B6CE78B76F}" destId="{F455D0D3-CB7B-4D37-BDF5-983C33395F1A}" srcOrd="0" destOrd="0" presId="urn:microsoft.com/office/officeart/2005/8/layout/default"/>
    <dgm:cxn modelId="{845B2D3D-3A8D-43BF-9CBA-0D3E6E56628F}" type="presParOf" srcId="{7CFE83F1-3FE2-4CED-8690-88B54A01F660}" destId="{9D35B29C-2447-43E3-A948-514155E52CAA}" srcOrd="0" destOrd="0" presId="urn:microsoft.com/office/officeart/2005/8/layout/default"/>
    <dgm:cxn modelId="{3F69200C-45E0-414C-A656-55461691F856}" type="presParOf" srcId="{7CFE83F1-3FE2-4CED-8690-88B54A01F660}" destId="{C84A15BB-8F60-4B93-A843-52906F7A4220}" srcOrd="1" destOrd="0" presId="urn:microsoft.com/office/officeart/2005/8/layout/default"/>
    <dgm:cxn modelId="{E75D3FEC-5812-4CD8-BBD7-ED961C4F2F35}" type="presParOf" srcId="{7CFE83F1-3FE2-4CED-8690-88B54A01F660}" destId="{F455D0D3-CB7B-4D37-BDF5-983C33395F1A}" srcOrd="2" destOrd="0" presId="urn:microsoft.com/office/officeart/2005/8/layout/default"/>
    <dgm:cxn modelId="{269254C3-8046-4B8B-B560-FD505DD42B1B}" type="presParOf" srcId="{7CFE83F1-3FE2-4CED-8690-88B54A01F660}" destId="{B5F8DA18-813E-469D-B08D-FC2AA57A584C}" srcOrd="3" destOrd="0" presId="urn:microsoft.com/office/officeart/2005/8/layout/default"/>
    <dgm:cxn modelId="{1B5C518A-DC34-46E3-8896-9794DECCC349}" type="presParOf" srcId="{7CFE83F1-3FE2-4CED-8690-88B54A01F660}" destId="{E9DBABFD-C518-4DA0-8B00-20432394A24A}" srcOrd="4" destOrd="0" presId="urn:microsoft.com/office/officeart/2005/8/layout/default"/>
    <dgm:cxn modelId="{AD81E865-5002-4923-AFFD-5C7F0AB9AD05}" type="presParOf" srcId="{7CFE83F1-3FE2-4CED-8690-88B54A01F660}" destId="{37785913-BA2A-4A78-AFDB-ACB1D34F99CF}" srcOrd="5" destOrd="0" presId="urn:microsoft.com/office/officeart/2005/8/layout/default"/>
    <dgm:cxn modelId="{D3486135-CF01-421E-AE1E-1C335D2198C1}" type="presParOf" srcId="{7CFE83F1-3FE2-4CED-8690-88B54A01F660}" destId="{0D205280-2952-40C3-8E4A-EA0A61870790}" srcOrd="6" destOrd="0" presId="urn:microsoft.com/office/officeart/2005/8/layout/default"/>
    <dgm:cxn modelId="{85EBE470-0FEB-42C3-949D-F6193F84D24A}" type="presParOf" srcId="{7CFE83F1-3FE2-4CED-8690-88B54A01F660}" destId="{50F64A68-146F-4706-A6D8-E6CD27E4AA51}" srcOrd="7" destOrd="0" presId="urn:microsoft.com/office/officeart/2005/8/layout/default"/>
    <dgm:cxn modelId="{41D3C6D9-83F2-4E66-982F-B750A27321AD}" type="presParOf" srcId="{7CFE83F1-3FE2-4CED-8690-88B54A01F660}" destId="{69B8FB11-7349-4798-85C7-6F72AE0E3C8A}" srcOrd="8" destOrd="0" presId="urn:microsoft.com/office/officeart/2005/8/layout/default"/>
    <dgm:cxn modelId="{D56CB6C6-698B-4D8A-84FB-0ABD3B6A3D8F}" type="presParOf" srcId="{7CFE83F1-3FE2-4CED-8690-88B54A01F660}" destId="{1364170C-D253-4ECE-A7B6-237D5AE4ACA8}" srcOrd="9" destOrd="0" presId="urn:microsoft.com/office/officeart/2005/8/layout/default"/>
    <dgm:cxn modelId="{0D7D67DE-3637-44AE-94B3-CF2D7F2762BA}" type="presParOf" srcId="{7CFE83F1-3FE2-4CED-8690-88B54A01F660}" destId="{A5B271D6-97D3-436C-AA40-DEE1E056661F}" srcOrd="10" destOrd="0" presId="urn:microsoft.com/office/officeart/2005/8/layout/default"/>
    <dgm:cxn modelId="{15D369D8-0B02-43E8-9EFF-C0CC63B2BBE8}" type="presParOf" srcId="{7CFE83F1-3FE2-4CED-8690-88B54A01F660}" destId="{A4F65192-8265-4510-84F6-F7E9115D9622}" srcOrd="11" destOrd="0" presId="urn:microsoft.com/office/officeart/2005/8/layout/default"/>
    <dgm:cxn modelId="{08159142-4C4F-4E95-847B-AC144399D591}" type="presParOf" srcId="{7CFE83F1-3FE2-4CED-8690-88B54A01F660}" destId="{08FB824C-56FF-459B-8E5A-EB9A12D07646}" srcOrd="12" destOrd="0" presId="urn:microsoft.com/office/officeart/2005/8/layout/default"/>
    <dgm:cxn modelId="{EF540081-7E24-4A89-ADCB-B6A3CF5B9E19}" type="presParOf" srcId="{7CFE83F1-3FE2-4CED-8690-88B54A01F660}" destId="{A77FA095-4C5F-41D4-B698-633F5C91E0B3}" srcOrd="13" destOrd="0" presId="urn:microsoft.com/office/officeart/2005/8/layout/default"/>
    <dgm:cxn modelId="{F0332807-13D0-4DFF-ABD8-C2908158B2D7}" type="presParOf" srcId="{7CFE83F1-3FE2-4CED-8690-88B54A01F660}" destId="{5D7E829D-BD61-4A1A-B25C-299048FB435F}" srcOrd="14" destOrd="0" presId="urn:microsoft.com/office/officeart/2005/8/layout/default"/>
    <dgm:cxn modelId="{C465ABE4-85C2-42CF-B3D5-DF6001907E5F}" type="presParOf" srcId="{7CFE83F1-3FE2-4CED-8690-88B54A01F660}" destId="{FA69611D-53A6-4533-8FD1-355EB1A3E2D1}" srcOrd="15" destOrd="0" presId="urn:microsoft.com/office/officeart/2005/8/layout/default"/>
    <dgm:cxn modelId="{43267EB3-A07D-4340-A9F5-414AF3A0C51A}" type="presParOf" srcId="{7CFE83F1-3FE2-4CED-8690-88B54A01F660}" destId="{4806E321-12C4-48BE-937E-C94EA0286216}" srcOrd="16" destOrd="0" presId="urn:microsoft.com/office/officeart/2005/8/layout/default"/>
    <dgm:cxn modelId="{1F8AA669-1DB3-48F1-A1D8-40B03345B2C2}" type="presParOf" srcId="{7CFE83F1-3FE2-4CED-8690-88B54A01F660}" destId="{7772A824-FCD9-4E68-B996-7D383654FE49}" srcOrd="17" destOrd="0" presId="urn:microsoft.com/office/officeart/2005/8/layout/default"/>
    <dgm:cxn modelId="{54F144AA-B6D6-4C30-BDD9-5E4AFE8D25B2}" type="presParOf" srcId="{7CFE83F1-3FE2-4CED-8690-88B54A01F660}" destId="{75370EB4-95E2-4195-ABB4-2E869B8DFDB0}" srcOrd="18" destOrd="0" presId="urn:microsoft.com/office/officeart/2005/8/layout/default"/>
    <dgm:cxn modelId="{CD7EB65B-533B-4B29-9335-84258B27323C}" type="presParOf" srcId="{7CFE83F1-3FE2-4CED-8690-88B54A01F660}" destId="{391321A5-E97E-4580-8012-6BD9DBC91C7A}" srcOrd="19" destOrd="0" presId="urn:microsoft.com/office/officeart/2005/8/layout/default"/>
    <dgm:cxn modelId="{3B8357A0-4166-46A4-BBA9-8B3D2F090887}" type="presParOf" srcId="{7CFE83F1-3FE2-4CED-8690-88B54A01F660}" destId="{334AFA3E-C5DF-4E3D-B5D4-5609E397142D}" srcOrd="20" destOrd="0" presId="urn:microsoft.com/office/officeart/2005/8/layout/default"/>
    <dgm:cxn modelId="{C93991D2-5A70-4CAC-8C36-69DC1A72CA34}" type="presParOf" srcId="{7CFE83F1-3FE2-4CED-8690-88B54A01F660}" destId="{0F5193E0-1608-45B4-8E4D-5E70E4701D9D}" srcOrd="21" destOrd="0" presId="urn:microsoft.com/office/officeart/2005/8/layout/default"/>
    <dgm:cxn modelId="{79FE7DB5-C75C-417F-8BC0-5F11579ECDA8}" type="presParOf" srcId="{7CFE83F1-3FE2-4CED-8690-88B54A01F660}" destId="{9FF643E7-A054-4C78-B70D-F81AF8748638}" srcOrd="22" destOrd="0" presId="urn:microsoft.com/office/officeart/2005/8/layout/default"/>
    <dgm:cxn modelId="{84080C4B-163D-46AC-B0C5-CE7BEE040775}" type="presParOf" srcId="{7CFE83F1-3FE2-4CED-8690-88B54A01F660}" destId="{9CBC85A9-066A-44C9-821E-506FB169ED7B}" srcOrd="23" destOrd="0" presId="urn:microsoft.com/office/officeart/2005/8/layout/default"/>
    <dgm:cxn modelId="{6684621D-9810-44C5-AECF-8082DB30309F}" type="presParOf" srcId="{7CFE83F1-3FE2-4CED-8690-88B54A01F660}" destId="{285D196E-E349-45F5-B678-BD0E62C133AC}" srcOrd="24" destOrd="0" presId="urn:microsoft.com/office/officeart/2005/8/layout/default"/>
    <dgm:cxn modelId="{2BF00D48-D6A9-4A50-8009-4D3120AF68F1}" type="presParOf" srcId="{7CFE83F1-3FE2-4CED-8690-88B54A01F660}" destId="{0257B8BD-666A-4242-AEF5-B7D305717839}" srcOrd="25" destOrd="0" presId="urn:microsoft.com/office/officeart/2005/8/layout/default"/>
    <dgm:cxn modelId="{65891211-DEE1-4635-858E-06B2BF74C766}" type="presParOf" srcId="{7CFE83F1-3FE2-4CED-8690-88B54A01F660}" destId="{57A1ED8B-329C-4BF1-BB69-1026E049C30F}" srcOrd="26" destOrd="0" presId="urn:microsoft.com/office/officeart/2005/8/layout/default"/>
    <dgm:cxn modelId="{12E2D96F-E725-40B5-9164-CE6663392350}" type="presParOf" srcId="{7CFE83F1-3FE2-4CED-8690-88B54A01F660}" destId="{1B4E3D30-08BA-4315-BE08-5BC002A13289}" srcOrd="27" destOrd="0" presId="urn:microsoft.com/office/officeart/2005/8/layout/default"/>
    <dgm:cxn modelId="{0B080A02-9793-403A-B148-66D352D82579}" type="presParOf" srcId="{7CFE83F1-3FE2-4CED-8690-88B54A01F660}" destId="{980D2D1B-FA49-4890-BFCF-1ED55EC9F107}" srcOrd="2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462E2CD-2C03-BB47-8660-600B6697A133}" type="doc">
      <dgm:prSet loTypeId="urn:microsoft.com/office/officeart/2005/8/layout/default" loCatId="process" qsTypeId="urn:microsoft.com/office/officeart/2005/8/quickstyle/simple2" qsCatId="simple" csTypeId="urn:microsoft.com/office/officeart/2005/8/colors/accent4_1" csCatId="accent4"/>
      <dgm:spPr/>
      <dgm:t>
        <a:bodyPr/>
        <a:lstStyle/>
        <a:p>
          <a:endParaRPr lang="en-US"/>
        </a:p>
      </dgm:t>
    </dgm:pt>
    <dgm:pt modelId="{64952DF4-FF31-994A-8648-D5D60DC5E0E8}">
      <dgm:prSet/>
      <dgm:spPr/>
      <dgm:t>
        <a:bodyPr/>
        <a:lstStyle/>
        <a:p>
          <a:pPr rtl="0"/>
          <a:r>
            <a:rPr lang="en-US" dirty="0"/>
            <a:t>Heart Disease: 700 % &gt; risk</a:t>
          </a:r>
        </a:p>
      </dgm:t>
    </dgm:pt>
    <dgm:pt modelId="{59D2706A-F45B-EE4D-9845-DC96C65FE148}" type="parTrans" cxnId="{06E41C57-72F7-0441-B2AC-56D77F179B95}">
      <dgm:prSet/>
      <dgm:spPr/>
      <dgm:t>
        <a:bodyPr/>
        <a:lstStyle/>
        <a:p>
          <a:endParaRPr lang="en-US"/>
        </a:p>
      </dgm:t>
    </dgm:pt>
    <dgm:pt modelId="{B520B2F9-B4D2-E941-ACBE-96197A5E9D64}" type="sibTrans" cxnId="{06E41C57-72F7-0441-B2AC-56D77F179B95}">
      <dgm:prSet/>
      <dgm:spPr/>
      <dgm:t>
        <a:bodyPr/>
        <a:lstStyle/>
        <a:p>
          <a:endParaRPr lang="en-US"/>
        </a:p>
      </dgm:t>
    </dgm:pt>
    <dgm:pt modelId="{84836AEB-0A32-4445-82D2-774F001A817E}">
      <dgm:prSet/>
      <dgm:spPr/>
      <dgm:t>
        <a:bodyPr/>
        <a:lstStyle/>
        <a:p>
          <a:pPr rtl="0"/>
          <a:r>
            <a:rPr lang="en-US" dirty="0"/>
            <a:t>Fatal CHD: 50% &gt; risk</a:t>
          </a:r>
        </a:p>
      </dgm:t>
    </dgm:pt>
    <dgm:pt modelId="{72658D5D-31FA-0245-A96D-C75E5E3C1322}" type="parTrans" cxnId="{10352BE6-82AF-8048-A574-C62D4F10443F}">
      <dgm:prSet/>
      <dgm:spPr/>
      <dgm:t>
        <a:bodyPr/>
        <a:lstStyle/>
        <a:p>
          <a:endParaRPr lang="en-US"/>
        </a:p>
      </dgm:t>
    </dgm:pt>
    <dgm:pt modelId="{E4CB5B58-1F0D-1F45-9BF8-0160F15D04D3}" type="sibTrans" cxnId="{10352BE6-82AF-8048-A574-C62D4F10443F}">
      <dgm:prSet/>
      <dgm:spPr/>
      <dgm:t>
        <a:bodyPr/>
        <a:lstStyle/>
        <a:p>
          <a:endParaRPr lang="en-US"/>
        </a:p>
      </dgm:t>
    </dgm:pt>
    <dgm:pt modelId="{2170FCB8-FD59-D54A-BA19-7DF2C8BB3250}">
      <dgm:prSet/>
      <dgm:spPr/>
      <dgm:t>
        <a:bodyPr/>
        <a:lstStyle/>
        <a:p>
          <a:pPr rtl="0"/>
          <a:r>
            <a:rPr lang="nl-NL"/>
            <a:t>Stroke: 300% &gt; risk</a:t>
          </a:r>
        </a:p>
      </dgm:t>
    </dgm:pt>
    <dgm:pt modelId="{27EBF61B-0F7D-714E-8DF5-BBC97E2B9DD7}" type="parTrans" cxnId="{EFD77E4E-B46B-0B44-A7D5-97A5478C75BD}">
      <dgm:prSet/>
      <dgm:spPr/>
      <dgm:t>
        <a:bodyPr/>
        <a:lstStyle/>
        <a:p>
          <a:endParaRPr lang="en-US"/>
        </a:p>
      </dgm:t>
    </dgm:pt>
    <dgm:pt modelId="{14CDBEE4-93F8-FD48-91C9-91CEF19C0E09}" type="sibTrans" cxnId="{EFD77E4E-B46B-0B44-A7D5-97A5478C75BD}">
      <dgm:prSet/>
      <dgm:spPr/>
      <dgm:t>
        <a:bodyPr/>
        <a:lstStyle/>
        <a:p>
          <a:endParaRPr lang="en-US"/>
        </a:p>
      </dgm:t>
    </dgm:pt>
    <dgm:pt modelId="{5BA06617-728F-C34E-B64E-25FCC8F84AFB}">
      <dgm:prSet/>
      <dgm:spPr/>
      <dgm:t>
        <a:bodyPr/>
        <a:lstStyle/>
        <a:p>
          <a:pPr rtl="0"/>
          <a:r>
            <a:rPr lang="en-US" dirty="0"/>
            <a:t>Pre-Term Birth: 700% &gt; risk</a:t>
          </a:r>
        </a:p>
      </dgm:t>
    </dgm:pt>
    <dgm:pt modelId="{BFF9F2E0-52BC-2D47-A249-3FC25E5FBFDF}" type="parTrans" cxnId="{661F91BD-938D-4C4D-BBFE-9B434FE6696D}">
      <dgm:prSet/>
      <dgm:spPr/>
      <dgm:t>
        <a:bodyPr/>
        <a:lstStyle/>
        <a:p>
          <a:endParaRPr lang="en-US"/>
        </a:p>
      </dgm:t>
    </dgm:pt>
    <dgm:pt modelId="{93708239-9940-774A-94C6-795A27818577}" type="sibTrans" cxnId="{661F91BD-938D-4C4D-BBFE-9B434FE6696D}">
      <dgm:prSet/>
      <dgm:spPr/>
      <dgm:t>
        <a:bodyPr/>
        <a:lstStyle/>
        <a:p>
          <a:endParaRPr lang="en-US"/>
        </a:p>
      </dgm:t>
    </dgm:pt>
    <dgm:pt modelId="{5C0D3734-BEFC-6C42-AA16-B131086C3AAF}">
      <dgm:prSet/>
      <dgm:spPr/>
      <dgm:t>
        <a:bodyPr/>
        <a:lstStyle/>
        <a:p>
          <a:pPr rtl="0"/>
          <a:r>
            <a:rPr lang="en-US" dirty="0"/>
            <a:t>Diabetes: &gt; risk for uncontrolled glucose</a:t>
          </a:r>
        </a:p>
      </dgm:t>
    </dgm:pt>
    <dgm:pt modelId="{E16A37CD-0553-D140-B9BA-F2EBDE68C281}" type="parTrans" cxnId="{11ED1156-A080-9B42-8B17-588109825EDE}">
      <dgm:prSet/>
      <dgm:spPr/>
      <dgm:t>
        <a:bodyPr/>
        <a:lstStyle/>
        <a:p>
          <a:endParaRPr lang="en-US"/>
        </a:p>
      </dgm:t>
    </dgm:pt>
    <dgm:pt modelId="{D0056018-800D-4A46-8032-20E5DE8D21C2}" type="sibTrans" cxnId="{11ED1156-A080-9B42-8B17-588109825EDE}">
      <dgm:prSet/>
      <dgm:spPr/>
      <dgm:t>
        <a:bodyPr/>
        <a:lstStyle/>
        <a:p>
          <a:endParaRPr lang="en-US"/>
        </a:p>
      </dgm:t>
    </dgm:pt>
    <dgm:pt modelId="{329D0B6C-D4A3-1F49-B243-05E814819A79}">
      <dgm:prSet/>
      <dgm:spPr/>
      <dgm:t>
        <a:bodyPr/>
        <a:lstStyle/>
        <a:p>
          <a:pPr rtl="0"/>
          <a:r>
            <a:rPr lang="en-US" dirty="0"/>
            <a:t>Rheumatoid Arthritis: &gt; risk incidence</a:t>
          </a:r>
        </a:p>
      </dgm:t>
    </dgm:pt>
    <dgm:pt modelId="{75DEA211-8F39-B843-9B2F-8903BE97B207}" type="parTrans" cxnId="{55121705-6A41-4046-B89C-3C695E5CBF28}">
      <dgm:prSet/>
      <dgm:spPr/>
      <dgm:t>
        <a:bodyPr/>
        <a:lstStyle/>
        <a:p>
          <a:endParaRPr lang="en-US"/>
        </a:p>
      </dgm:t>
    </dgm:pt>
    <dgm:pt modelId="{EC18098C-7D4B-8845-9D96-C481A434C1B8}" type="sibTrans" cxnId="{55121705-6A41-4046-B89C-3C695E5CBF28}">
      <dgm:prSet/>
      <dgm:spPr/>
      <dgm:t>
        <a:bodyPr/>
        <a:lstStyle/>
        <a:p>
          <a:endParaRPr lang="en-US"/>
        </a:p>
      </dgm:t>
    </dgm:pt>
    <dgm:pt modelId="{DE7A72EC-A2C6-084E-BCA3-822DA120E70E}">
      <dgm:prSet/>
      <dgm:spPr/>
      <dgm:t>
        <a:bodyPr/>
        <a:lstStyle/>
        <a:p>
          <a:pPr rtl="0"/>
          <a:r>
            <a:rPr lang="en-US" dirty="0"/>
            <a:t>Aspiration Pneumonia: &gt; risk for death</a:t>
          </a:r>
        </a:p>
      </dgm:t>
    </dgm:pt>
    <dgm:pt modelId="{41BB6ECE-F376-294A-A73F-028C0FE1AD2B}" type="parTrans" cxnId="{8F970064-A33C-664B-B7E9-57CA7DB96A75}">
      <dgm:prSet/>
      <dgm:spPr/>
      <dgm:t>
        <a:bodyPr/>
        <a:lstStyle/>
        <a:p>
          <a:endParaRPr lang="en-US"/>
        </a:p>
      </dgm:t>
    </dgm:pt>
    <dgm:pt modelId="{E5D7F42C-BC82-9146-93F0-12C07869FFEF}" type="sibTrans" cxnId="{8F970064-A33C-664B-B7E9-57CA7DB96A75}">
      <dgm:prSet/>
      <dgm:spPr/>
      <dgm:t>
        <a:bodyPr/>
        <a:lstStyle/>
        <a:p>
          <a:endParaRPr lang="en-US"/>
        </a:p>
      </dgm:t>
    </dgm:pt>
    <dgm:pt modelId="{614C1725-D0A6-1144-83CB-48D578771DD6}">
      <dgm:prSet/>
      <dgm:spPr/>
      <dgm:t>
        <a:bodyPr/>
        <a:lstStyle/>
        <a:p>
          <a:pPr rtl="0"/>
          <a:r>
            <a:rPr lang="en-US" dirty="0"/>
            <a:t>Organ transplants: &gt; risk for failure</a:t>
          </a:r>
        </a:p>
      </dgm:t>
    </dgm:pt>
    <dgm:pt modelId="{9E33CEDF-D76B-174E-B842-A098AA6B8FDF}" type="parTrans" cxnId="{F51BD84E-E7C9-514D-945F-C9BE18BD5E2F}">
      <dgm:prSet/>
      <dgm:spPr/>
      <dgm:t>
        <a:bodyPr/>
        <a:lstStyle/>
        <a:p>
          <a:endParaRPr lang="en-US"/>
        </a:p>
      </dgm:t>
    </dgm:pt>
    <dgm:pt modelId="{24CDD255-31F3-0B49-A95A-BCE6AA7E7457}" type="sibTrans" cxnId="{F51BD84E-E7C9-514D-945F-C9BE18BD5E2F}">
      <dgm:prSet/>
      <dgm:spPr/>
      <dgm:t>
        <a:bodyPr/>
        <a:lstStyle/>
        <a:p>
          <a:endParaRPr lang="en-US"/>
        </a:p>
      </dgm:t>
    </dgm:pt>
    <dgm:pt modelId="{C9A8D66A-928E-A54C-86F4-BA8B06D2E3F7}" type="pres">
      <dgm:prSet presAssocID="{6462E2CD-2C03-BB47-8660-600B6697A133}" presName="diagram" presStyleCnt="0">
        <dgm:presLayoutVars>
          <dgm:dir/>
          <dgm:resizeHandles val="exact"/>
        </dgm:presLayoutVars>
      </dgm:prSet>
      <dgm:spPr/>
    </dgm:pt>
    <dgm:pt modelId="{23BCCA12-44D1-2C4D-9817-F95423E03C00}" type="pres">
      <dgm:prSet presAssocID="{64952DF4-FF31-994A-8648-D5D60DC5E0E8}" presName="node" presStyleLbl="node1" presStyleIdx="0" presStyleCnt="8">
        <dgm:presLayoutVars>
          <dgm:bulletEnabled val="1"/>
        </dgm:presLayoutVars>
      </dgm:prSet>
      <dgm:spPr/>
    </dgm:pt>
    <dgm:pt modelId="{A02F9145-EB3F-1C4F-AC95-B5520FC57B66}" type="pres">
      <dgm:prSet presAssocID="{B520B2F9-B4D2-E941-ACBE-96197A5E9D64}" presName="sibTrans" presStyleCnt="0"/>
      <dgm:spPr/>
    </dgm:pt>
    <dgm:pt modelId="{BCFFC2C2-8450-B94B-AF83-0B0D087183F7}" type="pres">
      <dgm:prSet presAssocID="{84836AEB-0A32-4445-82D2-774F001A817E}" presName="node" presStyleLbl="node1" presStyleIdx="1" presStyleCnt="8">
        <dgm:presLayoutVars>
          <dgm:bulletEnabled val="1"/>
        </dgm:presLayoutVars>
      </dgm:prSet>
      <dgm:spPr/>
    </dgm:pt>
    <dgm:pt modelId="{B5F245DB-AA38-EF45-9F14-081976C6054D}" type="pres">
      <dgm:prSet presAssocID="{E4CB5B58-1F0D-1F45-9BF8-0160F15D04D3}" presName="sibTrans" presStyleCnt="0"/>
      <dgm:spPr/>
    </dgm:pt>
    <dgm:pt modelId="{3A3D7B87-78FF-424C-AF1F-29F2D1EAECF1}" type="pres">
      <dgm:prSet presAssocID="{2170FCB8-FD59-D54A-BA19-7DF2C8BB3250}" presName="node" presStyleLbl="node1" presStyleIdx="2" presStyleCnt="8">
        <dgm:presLayoutVars>
          <dgm:bulletEnabled val="1"/>
        </dgm:presLayoutVars>
      </dgm:prSet>
      <dgm:spPr/>
    </dgm:pt>
    <dgm:pt modelId="{930F1473-4A64-8745-A381-F5621DA7DE2A}" type="pres">
      <dgm:prSet presAssocID="{14CDBEE4-93F8-FD48-91C9-91CEF19C0E09}" presName="sibTrans" presStyleCnt="0"/>
      <dgm:spPr/>
    </dgm:pt>
    <dgm:pt modelId="{DF06979C-96A3-EA4E-99DC-9F20C632BF2A}" type="pres">
      <dgm:prSet presAssocID="{5BA06617-728F-C34E-B64E-25FCC8F84AFB}" presName="node" presStyleLbl="node1" presStyleIdx="3" presStyleCnt="8">
        <dgm:presLayoutVars>
          <dgm:bulletEnabled val="1"/>
        </dgm:presLayoutVars>
      </dgm:prSet>
      <dgm:spPr/>
    </dgm:pt>
    <dgm:pt modelId="{D408A5A7-6097-4B43-9E90-0C8A95882D50}" type="pres">
      <dgm:prSet presAssocID="{93708239-9940-774A-94C6-795A27818577}" presName="sibTrans" presStyleCnt="0"/>
      <dgm:spPr/>
    </dgm:pt>
    <dgm:pt modelId="{3163A0D5-DCE0-3A46-8D0A-3F0B2FB380FF}" type="pres">
      <dgm:prSet presAssocID="{5C0D3734-BEFC-6C42-AA16-B131086C3AAF}" presName="node" presStyleLbl="node1" presStyleIdx="4" presStyleCnt="8">
        <dgm:presLayoutVars>
          <dgm:bulletEnabled val="1"/>
        </dgm:presLayoutVars>
      </dgm:prSet>
      <dgm:spPr/>
    </dgm:pt>
    <dgm:pt modelId="{0ABD2E84-270E-7249-A9F1-B6570C60B213}" type="pres">
      <dgm:prSet presAssocID="{D0056018-800D-4A46-8032-20E5DE8D21C2}" presName="sibTrans" presStyleCnt="0"/>
      <dgm:spPr/>
    </dgm:pt>
    <dgm:pt modelId="{74ECE01F-4EF3-0F4A-AE20-704A61A3D964}" type="pres">
      <dgm:prSet presAssocID="{329D0B6C-D4A3-1F49-B243-05E814819A79}" presName="node" presStyleLbl="node1" presStyleIdx="5" presStyleCnt="8">
        <dgm:presLayoutVars>
          <dgm:bulletEnabled val="1"/>
        </dgm:presLayoutVars>
      </dgm:prSet>
      <dgm:spPr/>
    </dgm:pt>
    <dgm:pt modelId="{38D6ABB9-563C-4942-81D4-F82492F9FCBF}" type="pres">
      <dgm:prSet presAssocID="{EC18098C-7D4B-8845-9D96-C481A434C1B8}" presName="sibTrans" presStyleCnt="0"/>
      <dgm:spPr/>
    </dgm:pt>
    <dgm:pt modelId="{22810FA4-892A-E940-A95E-7F4B4A94AA09}" type="pres">
      <dgm:prSet presAssocID="{DE7A72EC-A2C6-084E-BCA3-822DA120E70E}" presName="node" presStyleLbl="node1" presStyleIdx="6" presStyleCnt="8">
        <dgm:presLayoutVars>
          <dgm:bulletEnabled val="1"/>
        </dgm:presLayoutVars>
      </dgm:prSet>
      <dgm:spPr/>
    </dgm:pt>
    <dgm:pt modelId="{BBA72182-AE01-3C42-8104-6F66F65B3AA3}" type="pres">
      <dgm:prSet presAssocID="{E5D7F42C-BC82-9146-93F0-12C07869FFEF}" presName="sibTrans" presStyleCnt="0"/>
      <dgm:spPr/>
    </dgm:pt>
    <dgm:pt modelId="{E463D5DB-45B4-2047-B0F4-45253F433523}" type="pres">
      <dgm:prSet presAssocID="{614C1725-D0A6-1144-83CB-48D578771DD6}" presName="node" presStyleLbl="node1" presStyleIdx="7" presStyleCnt="8">
        <dgm:presLayoutVars>
          <dgm:bulletEnabled val="1"/>
        </dgm:presLayoutVars>
      </dgm:prSet>
      <dgm:spPr/>
    </dgm:pt>
  </dgm:ptLst>
  <dgm:cxnLst>
    <dgm:cxn modelId="{55121705-6A41-4046-B89C-3C695E5CBF28}" srcId="{6462E2CD-2C03-BB47-8660-600B6697A133}" destId="{329D0B6C-D4A3-1F49-B243-05E814819A79}" srcOrd="5" destOrd="0" parTransId="{75DEA211-8F39-B843-9B2F-8903BE97B207}" sibTransId="{EC18098C-7D4B-8845-9D96-C481A434C1B8}"/>
    <dgm:cxn modelId="{2E960314-58B2-6D44-B579-4D82A39235BE}" type="presOf" srcId="{329D0B6C-D4A3-1F49-B243-05E814819A79}" destId="{74ECE01F-4EF3-0F4A-AE20-704A61A3D964}" srcOrd="0" destOrd="0" presId="urn:microsoft.com/office/officeart/2005/8/layout/default"/>
    <dgm:cxn modelId="{0D181317-49CD-D64B-BF2A-742DA706FABF}" type="presOf" srcId="{614C1725-D0A6-1144-83CB-48D578771DD6}" destId="{E463D5DB-45B4-2047-B0F4-45253F433523}" srcOrd="0" destOrd="0" presId="urn:microsoft.com/office/officeart/2005/8/layout/default"/>
    <dgm:cxn modelId="{9A019E26-DE5A-4E47-8716-343DCECD7206}" type="presOf" srcId="{2170FCB8-FD59-D54A-BA19-7DF2C8BB3250}" destId="{3A3D7B87-78FF-424C-AF1F-29F2D1EAECF1}" srcOrd="0" destOrd="0" presId="urn:microsoft.com/office/officeart/2005/8/layout/default"/>
    <dgm:cxn modelId="{8F970064-A33C-664B-B7E9-57CA7DB96A75}" srcId="{6462E2CD-2C03-BB47-8660-600B6697A133}" destId="{DE7A72EC-A2C6-084E-BCA3-822DA120E70E}" srcOrd="6" destOrd="0" parTransId="{41BB6ECE-F376-294A-A73F-028C0FE1AD2B}" sibTransId="{E5D7F42C-BC82-9146-93F0-12C07869FFEF}"/>
    <dgm:cxn modelId="{4095AA6A-9020-9A4E-BDA8-62FD402DDB4F}" type="presOf" srcId="{5BA06617-728F-C34E-B64E-25FCC8F84AFB}" destId="{DF06979C-96A3-EA4E-99DC-9F20C632BF2A}" srcOrd="0" destOrd="0" presId="urn:microsoft.com/office/officeart/2005/8/layout/default"/>
    <dgm:cxn modelId="{EFD77E4E-B46B-0B44-A7D5-97A5478C75BD}" srcId="{6462E2CD-2C03-BB47-8660-600B6697A133}" destId="{2170FCB8-FD59-D54A-BA19-7DF2C8BB3250}" srcOrd="2" destOrd="0" parTransId="{27EBF61B-0F7D-714E-8DF5-BBC97E2B9DD7}" sibTransId="{14CDBEE4-93F8-FD48-91C9-91CEF19C0E09}"/>
    <dgm:cxn modelId="{F51BD84E-E7C9-514D-945F-C9BE18BD5E2F}" srcId="{6462E2CD-2C03-BB47-8660-600B6697A133}" destId="{614C1725-D0A6-1144-83CB-48D578771DD6}" srcOrd="7" destOrd="0" parTransId="{9E33CEDF-D76B-174E-B842-A098AA6B8FDF}" sibTransId="{24CDD255-31F3-0B49-A95A-BCE6AA7E7457}"/>
    <dgm:cxn modelId="{11ED1156-A080-9B42-8B17-588109825EDE}" srcId="{6462E2CD-2C03-BB47-8660-600B6697A133}" destId="{5C0D3734-BEFC-6C42-AA16-B131086C3AAF}" srcOrd="4" destOrd="0" parTransId="{E16A37CD-0553-D140-B9BA-F2EBDE68C281}" sibTransId="{D0056018-800D-4A46-8032-20E5DE8D21C2}"/>
    <dgm:cxn modelId="{06E41C57-72F7-0441-B2AC-56D77F179B95}" srcId="{6462E2CD-2C03-BB47-8660-600B6697A133}" destId="{64952DF4-FF31-994A-8648-D5D60DC5E0E8}" srcOrd="0" destOrd="0" parTransId="{59D2706A-F45B-EE4D-9845-DC96C65FE148}" sibTransId="{B520B2F9-B4D2-E941-ACBE-96197A5E9D64}"/>
    <dgm:cxn modelId="{51E2679F-DA47-C04F-A700-56516D729529}" type="presOf" srcId="{5C0D3734-BEFC-6C42-AA16-B131086C3AAF}" destId="{3163A0D5-DCE0-3A46-8D0A-3F0B2FB380FF}" srcOrd="0" destOrd="0" presId="urn:microsoft.com/office/officeart/2005/8/layout/default"/>
    <dgm:cxn modelId="{A2DE3CAC-BFFC-FA4E-872A-10CCBA4B8F23}" type="presOf" srcId="{DE7A72EC-A2C6-084E-BCA3-822DA120E70E}" destId="{22810FA4-892A-E940-A95E-7F4B4A94AA09}" srcOrd="0" destOrd="0" presId="urn:microsoft.com/office/officeart/2005/8/layout/default"/>
    <dgm:cxn modelId="{4D07D7AC-0022-B347-B55E-84551C63DC04}" type="presOf" srcId="{6462E2CD-2C03-BB47-8660-600B6697A133}" destId="{C9A8D66A-928E-A54C-86F4-BA8B06D2E3F7}" srcOrd="0" destOrd="0" presId="urn:microsoft.com/office/officeart/2005/8/layout/default"/>
    <dgm:cxn modelId="{661F91BD-938D-4C4D-BBFE-9B434FE6696D}" srcId="{6462E2CD-2C03-BB47-8660-600B6697A133}" destId="{5BA06617-728F-C34E-B64E-25FCC8F84AFB}" srcOrd="3" destOrd="0" parTransId="{BFF9F2E0-52BC-2D47-A249-3FC25E5FBFDF}" sibTransId="{93708239-9940-774A-94C6-795A27818577}"/>
    <dgm:cxn modelId="{51578CCA-AD39-8641-B0D9-E59781E07C1E}" type="presOf" srcId="{84836AEB-0A32-4445-82D2-774F001A817E}" destId="{BCFFC2C2-8450-B94B-AF83-0B0D087183F7}" srcOrd="0" destOrd="0" presId="urn:microsoft.com/office/officeart/2005/8/layout/default"/>
    <dgm:cxn modelId="{10352BE6-82AF-8048-A574-C62D4F10443F}" srcId="{6462E2CD-2C03-BB47-8660-600B6697A133}" destId="{84836AEB-0A32-4445-82D2-774F001A817E}" srcOrd="1" destOrd="0" parTransId="{72658D5D-31FA-0245-A96D-C75E5E3C1322}" sibTransId="{E4CB5B58-1F0D-1F45-9BF8-0160F15D04D3}"/>
    <dgm:cxn modelId="{5ED376F3-8E7C-9A48-9FFE-637B6F169428}" type="presOf" srcId="{64952DF4-FF31-994A-8648-D5D60DC5E0E8}" destId="{23BCCA12-44D1-2C4D-9817-F95423E03C00}" srcOrd="0" destOrd="0" presId="urn:microsoft.com/office/officeart/2005/8/layout/default"/>
    <dgm:cxn modelId="{F07ABB0D-5B89-F542-969E-A57931D659AA}" type="presParOf" srcId="{C9A8D66A-928E-A54C-86F4-BA8B06D2E3F7}" destId="{23BCCA12-44D1-2C4D-9817-F95423E03C00}" srcOrd="0" destOrd="0" presId="urn:microsoft.com/office/officeart/2005/8/layout/default"/>
    <dgm:cxn modelId="{295032A7-F89F-CC43-9D0C-5C2381D7B70B}" type="presParOf" srcId="{C9A8D66A-928E-A54C-86F4-BA8B06D2E3F7}" destId="{A02F9145-EB3F-1C4F-AC95-B5520FC57B66}" srcOrd="1" destOrd="0" presId="urn:microsoft.com/office/officeart/2005/8/layout/default"/>
    <dgm:cxn modelId="{A2CE79F8-6D8D-234B-8D6F-CC80E2583D75}" type="presParOf" srcId="{C9A8D66A-928E-A54C-86F4-BA8B06D2E3F7}" destId="{BCFFC2C2-8450-B94B-AF83-0B0D087183F7}" srcOrd="2" destOrd="0" presId="urn:microsoft.com/office/officeart/2005/8/layout/default"/>
    <dgm:cxn modelId="{43081DBD-2235-C24A-A882-F0ED8FC87A5A}" type="presParOf" srcId="{C9A8D66A-928E-A54C-86F4-BA8B06D2E3F7}" destId="{B5F245DB-AA38-EF45-9F14-081976C6054D}" srcOrd="3" destOrd="0" presId="urn:microsoft.com/office/officeart/2005/8/layout/default"/>
    <dgm:cxn modelId="{AB4BB532-00C6-1E43-B2E6-FE08672B84D1}" type="presParOf" srcId="{C9A8D66A-928E-A54C-86F4-BA8B06D2E3F7}" destId="{3A3D7B87-78FF-424C-AF1F-29F2D1EAECF1}" srcOrd="4" destOrd="0" presId="urn:microsoft.com/office/officeart/2005/8/layout/default"/>
    <dgm:cxn modelId="{9CD8306D-5631-F94F-B649-4445D97D9AEA}" type="presParOf" srcId="{C9A8D66A-928E-A54C-86F4-BA8B06D2E3F7}" destId="{930F1473-4A64-8745-A381-F5621DA7DE2A}" srcOrd="5" destOrd="0" presId="urn:microsoft.com/office/officeart/2005/8/layout/default"/>
    <dgm:cxn modelId="{7EF99FA6-F5E9-D540-A4FA-3712D3924CF8}" type="presParOf" srcId="{C9A8D66A-928E-A54C-86F4-BA8B06D2E3F7}" destId="{DF06979C-96A3-EA4E-99DC-9F20C632BF2A}" srcOrd="6" destOrd="0" presId="urn:microsoft.com/office/officeart/2005/8/layout/default"/>
    <dgm:cxn modelId="{642908FE-0E78-844D-8EF9-B16B183F40BC}" type="presParOf" srcId="{C9A8D66A-928E-A54C-86F4-BA8B06D2E3F7}" destId="{D408A5A7-6097-4B43-9E90-0C8A95882D50}" srcOrd="7" destOrd="0" presId="urn:microsoft.com/office/officeart/2005/8/layout/default"/>
    <dgm:cxn modelId="{AD5842DC-32A5-7D47-998D-73ED56F839B4}" type="presParOf" srcId="{C9A8D66A-928E-A54C-86F4-BA8B06D2E3F7}" destId="{3163A0D5-DCE0-3A46-8D0A-3F0B2FB380FF}" srcOrd="8" destOrd="0" presId="urn:microsoft.com/office/officeart/2005/8/layout/default"/>
    <dgm:cxn modelId="{B071D040-C955-B142-8E51-7288BA22A0F7}" type="presParOf" srcId="{C9A8D66A-928E-A54C-86F4-BA8B06D2E3F7}" destId="{0ABD2E84-270E-7249-A9F1-B6570C60B213}" srcOrd="9" destOrd="0" presId="urn:microsoft.com/office/officeart/2005/8/layout/default"/>
    <dgm:cxn modelId="{93898984-0B25-0D4E-8E39-2E1DB38CB7FC}" type="presParOf" srcId="{C9A8D66A-928E-A54C-86F4-BA8B06D2E3F7}" destId="{74ECE01F-4EF3-0F4A-AE20-704A61A3D964}" srcOrd="10" destOrd="0" presId="urn:microsoft.com/office/officeart/2005/8/layout/default"/>
    <dgm:cxn modelId="{3DEE98DE-93B7-8E46-9377-2C7FB4A073EF}" type="presParOf" srcId="{C9A8D66A-928E-A54C-86F4-BA8B06D2E3F7}" destId="{38D6ABB9-563C-4942-81D4-F82492F9FCBF}" srcOrd="11" destOrd="0" presId="urn:microsoft.com/office/officeart/2005/8/layout/default"/>
    <dgm:cxn modelId="{06545437-1046-F342-BAD6-2671336A9B9E}" type="presParOf" srcId="{C9A8D66A-928E-A54C-86F4-BA8B06D2E3F7}" destId="{22810FA4-892A-E940-A95E-7F4B4A94AA09}" srcOrd="12" destOrd="0" presId="urn:microsoft.com/office/officeart/2005/8/layout/default"/>
    <dgm:cxn modelId="{597D40F1-0FDB-334C-9D88-BE1BE21E9158}" type="presParOf" srcId="{C9A8D66A-928E-A54C-86F4-BA8B06D2E3F7}" destId="{BBA72182-AE01-3C42-8104-6F66F65B3AA3}" srcOrd="13" destOrd="0" presId="urn:microsoft.com/office/officeart/2005/8/layout/default"/>
    <dgm:cxn modelId="{50AC4A71-D41F-9741-9DE3-E809977A37FE}" type="presParOf" srcId="{C9A8D66A-928E-A54C-86F4-BA8B06D2E3F7}" destId="{E463D5DB-45B4-2047-B0F4-45253F433523}"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DF87B4-2715-4534-A5FC-5255508AD30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03D0D287-8C7C-4399-AF37-9F982FE708C1}">
      <dgm:prSet phldrT="[Text]"/>
      <dgm:spPr/>
      <dgm:t>
        <a:bodyPr/>
        <a:lstStyle/>
        <a:p>
          <a:r>
            <a:rPr lang="en-US" dirty="0"/>
            <a:t>Botox </a:t>
          </a:r>
        </a:p>
        <a:p>
          <a:r>
            <a:rPr lang="en-US" dirty="0"/>
            <a:t>Migraine</a:t>
          </a:r>
        </a:p>
        <a:p>
          <a:r>
            <a:rPr lang="en-US" dirty="0"/>
            <a:t>G43.001-G44.1 </a:t>
          </a:r>
        </a:p>
        <a:p>
          <a:endParaRPr lang="en-US" dirty="0"/>
        </a:p>
      </dgm:t>
    </dgm:pt>
    <dgm:pt modelId="{DEEA8931-7B56-4903-8526-7064125C732D}" type="parTrans" cxnId="{4B7FCE66-DF4B-44DA-BE2D-D0CDEFD37A3B}">
      <dgm:prSet/>
      <dgm:spPr/>
      <dgm:t>
        <a:bodyPr/>
        <a:lstStyle/>
        <a:p>
          <a:endParaRPr lang="en-US"/>
        </a:p>
      </dgm:t>
    </dgm:pt>
    <dgm:pt modelId="{E43EB173-BCD7-4B07-BC3D-86670B1A1FC3}" type="sibTrans" cxnId="{4B7FCE66-DF4B-44DA-BE2D-D0CDEFD37A3B}">
      <dgm:prSet/>
      <dgm:spPr/>
      <dgm:t>
        <a:bodyPr/>
        <a:lstStyle/>
        <a:p>
          <a:endParaRPr lang="en-US"/>
        </a:p>
      </dgm:t>
    </dgm:pt>
    <dgm:pt modelId="{7F43D729-8A0B-4F06-AAD4-8FAE16B2E6F5}">
      <dgm:prSet phldrT="[Text]"/>
      <dgm:spPr/>
      <dgm:t>
        <a:bodyPr/>
        <a:lstStyle/>
        <a:p>
          <a:r>
            <a:rPr lang="en-US" dirty="0"/>
            <a:t>Musculoskeletal System and Connective Tissue</a:t>
          </a:r>
        </a:p>
      </dgm:t>
    </dgm:pt>
    <dgm:pt modelId="{FF2742D8-C47D-4025-9325-AF3AAA6B4C7F}" type="parTrans" cxnId="{106DAC69-E2FD-4B3F-A9F7-66E36D7CC9D1}">
      <dgm:prSet/>
      <dgm:spPr/>
      <dgm:t>
        <a:bodyPr/>
        <a:lstStyle/>
        <a:p>
          <a:endParaRPr lang="en-US"/>
        </a:p>
      </dgm:t>
    </dgm:pt>
    <dgm:pt modelId="{07685937-9341-47D8-B218-18E63FC633AC}" type="sibTrans" cxnId="{106DAC69-E2FD-4B3F-A9F7-66E36D7CC9D1}">
      <dgm:prSet/>
      <dgm:spPr/>
      <dgm:t>
        <a:bodyPr/>
        <a:lstStyle/>
        <a:p>
          <a:endParaRPr lang="en-US"/>
        </a:p>
      </dgm:t>
    </dgm:pt>
    <dgm:pt modelId="{84ECA99F-35A0-447B-96FD-9885E658CD82}">
      <dgm:prSet phldrT="[Text]"/>
      <dgm:spPr/>
      <dgm:t>
        <a:bodyPr/>
        <a:lstStyle/>
        <a:p>
          <a:r>
            <a:rPr lang="en-US" dirty="0"/>
            <a:t>M06.9-M87.180</a:t>
          </a:r>
        </a:p>
      </dgm:t>
    </dgm:pt>
    <dgm:pt modelId="{422EF336-6E99-4CDC-BBA5-299E2181766A}" type="parTrans" cxnId="{9107A808-DD07-4612-BC72-B4E80019FC8F}">
      <dgm:prSet/>
      <dgm:spPr/>
      <dgm:t>
        <a:bodyPr/>
        <a:lstStyle/>
        <a:p>
          <a:endParaRPr lang="en-US"/>
        </a:p>
      </dgm:t>
    </dgm:pt>
    <dgm:pt modelId="{79345236-3D96-4207-9054-F365994ABCAE}" type="sibTrans" cxnId="{9107A808-DD07-4612-BC72-B4E80019FC8F}">
      <dgm:prSet/>
      <dgm:spPr/>
      <dgm:t>
        <a:bodyPr/>
        <a:lstStyle/>
        <a:p>
          <a:endParaRPr lang="en-US"/>
        </a:p>
      </dgm:t>
    </dgm:pt>
    <dgm:pt modelId="{9B65528A-291A-4942-BDDC-848B9DC7CD02}">
      <dgm:prSet phldrT="[Text]"/>
      <dgm:spPr/>
      <dgm:t>
        <a:bodyPr/>
        <a:lstStyle/>
        <a:p>
          <a:r>
            <a:rPr lang="en-US" dirty="0"/>
            <a:t>Nerve Disorders</a:t>
          </a:r>
        </a:p>
        <a:p>
          <a:r>
            <a:rPr lang="en-US" dirty="0"/>
            <a:t> </a:t>
          </a:r>
          <a:r>
            <a:rPr lang="en-US" b="0" i="0" dirty="0"/>
            <a:t>Neuralgia is the medical term for nerve pain. The trigeminal nerve is responsible for transmitting nerve signals for sensation from the face to the brain. </a:t>
          </a:r>
          <a:r>
            <a:rPr lang="en-US" b="1" i="1" dirty="0"/>
            <a:t>Trigeminal neuralgia </a:t>
          </a:r>
          <a:r>
            <a:rPr lang="en-US" b="1" i="0" dirty="0"/>
            <a:t>(G50.0)</a:t>
          </a:r>
          <a:r>
            <a:rPr lang="en-US" b="0" i="0" dirty="0"/>
            <a:t> is a disorder in which sharp, sudden, electric-like or stabbing pain shoots across the face, between the forehead, eye region, cheeks, jaws, and gums with simple acts like face washing, brushing teeth, chewing, or speaking. This pain is sudden, intense, and comes and goes with these activities. Trigeminal neuralgia is often a sign of damage to the trigeminal nerve or pressure from nearby blood vessels and muscles.</a:t>
          </a:r>
          <a:endParaRPr lang="en-US" dirty="0"/>
        </a:p>
      </dgm:t>
    </dgm:pt>
    <dgm:pt modelId="{5B5CA107-C66D-4A5F-B81F-F0E48AA2D116}" type="parTrans" cxnId="{86161176-9A90-45BD-94A5-99D44C6F68DA}">
      <dgm:prSet/>
      <dgm:spPr/>
      <dgm:t>
        <a:bodyPr/>
        <a:lstStyle/>
        <a:p>
          <a:endParaRPr lang="en-US"/>
        </a:p>
      </dgm:t>
    </dgm:pt>
    <dgm:pt modelId="{E35CAEE6-7B3A-4A1F-A7FE-F3FC8B45BC3F}" type="sibTrans" cxnId="{86161176-9A90-45BD-94A5-99D44C6F68DA}">
      <dgm:prSet/>
      <dgm:spPr/>
      <dgm:t>
        <a:bodyPr/>
        <a:lstStyle/>
        <a:p>
          <a:endParaRPr lang="en-US"/>
        </a:p>
      </dgm:t>
    </dgm:pt>
    <dgm:pt modelId="{F1042B3F-03FA-4890-A48D-4F394FD97BDD}">
      <dgm:prSet phldrT="[Text]"/>
      <dgm:spPr/>
      <dgm:t>
        <a:bodyPr/>
        <a:lstStyle/>
        <a:p>
          <a:r>
            <a:rPr lang="en-US" dirty="0"/>
            <a:t>Trigger Point</a:t>
          </a:r>
        </a:p>
        <a:p>
          <a:r>
            <a:rPr lang="en-US" dirty="0"/>
            <a:t>G50.0-G52.8</a:t>
          </a:r>
        </a:p>
      </dgm:t>
    </dgm:pt>
    <dgm:pt modelId="{05986C8A-4016-4D7A-8D37-7D254DD42476}" type="parTrans" cxnId="{517829C3-84B6-4645-8997-8D8917E8B510}">
      <dgm:prSet/>
      <dgm:spPr/>
      <dgm:t>
        <a:bodyPr/>
        <a:lstStyle/>
        <a:p>
          <a:endParaRPr lang="en-US"/>
        </a:p>
      </dgm:t>
    </dgm:pt>
    <dgm:pt modelId="{37CEE46A-0599-41AE-A293-4D4529009F90}" type="sibTrans" cxnId="{517829C3-84B6-4645-8997-8D8917E8B510}">
      <dgm:prSet/>
      <dgm:spPr/>
      <dgm:t>
        <a:bodyPr/>
        <a:lstStyle/>
        <a:p>
          <a:endParaRPr lang="en-US"/>
        </a:p>
      </dgm:t>
    </dgm:pt>
    <dgm:pt modelId="{03583722-CA4F-40E0-AF29-5379CBDC8BF0}">
      <dgm:prSet/>
      <dgm:spPr/>
      <dgm:t>
        <a:bodyPr/>
        <a:lstStyle/>
        <a:p>
          <a:r>
            <a:rPr lang="en-US" b="1" i="1" dirty="0"/>
            <a:t>Atypical facial pain</a:t>
          </a:r>
          <a:r>
            <a:rPr lang="en-US" b="1" i="0" dirty="0"/>
            <a:t> (G50.1) </a:t>
          </a:r>
          <a:r>
            <a:rPr lang="en-US" b="0" i="0" dirty="0"/>
            <a:t>elicits pain that may be sharp, but when more closely evaluated, is generally dull and lasting (constant). It may present as aching, burning, crushing, sharp, or even very dull pain and is harder to diagnose, as it may be caused by an underlying medical condition. When the documentation identifies a specific type of trigeminal nerve disorder other than atypical facial pain or trigeminal neuralgia then </a:t>
          </a:r>
          <a:r>
            <a:rPr lang="en-US" b="1" i="0" dirty="0"/>
            <a:t>G50.8</a:t>
          </a:r>
          <a:r>
            <a:rPr lang="en-US" b="1" i="1" dirty="0"/>
            <a:t> Other disorders of trigeminal nerve</a:t>
          </a:r>
          <a:r>
            <a:rPr lang="en-US" b="0" i="0" dirty="0"/>
            <a:t> should be reported. When the documentation fails to provide details to allow for more specific code selection, then </a:t>
          </a:r>
          <a:r>
            <a:rPr lang="en-US" b="1" i="0" dirty="0"/>
            <a:t>G50.9</a:t>
          </a:r>
          <a:r>
            <a:rPr lang="en-US" b="1" i="1" dirty="0"/>
            <a:t> Disorder of trigeminal nerve, unspecified</a:t>
          </a:r>
          <a:r>
            <a:rPr lang="en-US" b="0" i="1" dirty="0"/>
            <a:t> </a:t>
          </a:r>
          <a:r>
            <a:rPr lang="en-US" b="0" i="0" dirty="0"/>
            <a:t>would be accurately reported.</a:t>
          </a:r>
          <a:endParaRPr lang="en-US" dirty="0"/>
        </a:p>
      </dgm:t>
    </dgm:pt>
    <dgm:pt modelId="{DBE6A527-162B-47C5-A35D-CEC3A05E4926}" type="parTrans" cxnId="{19FCD573-0F1F-4658-B864-88D9E3811100}">
      <dgm:prSet/>
      <dgm:spPr/>
      <dgm:t>
        <a:bodyPr/>
        <a:lstStyle/>
        <a:p>
          <a:endParaRPr lang="en-US"/>
        </a:p>
      </dgm:t>
    </dgm:pt>
    <dgm:pt modelId="{85A5C2BE-92FF-4332-A3EC-64DFE94F6E78}" type="sibTrans" cxnId="{19FCD573-0F1F-4658-B864-88D9E3811100}">
      <dgm:prSet/>
      <dgm:spPr/>
      <dgm:t>
        <a:bodyPr/>
        <a:lstStyle/>
        <a:p>
          <a:endParaRPr lang="en-US"/>
        </a:p>
      </dgm:t>
    </dgm:pt>
    <dgm:pt modelId="{C25A7B2F-B01E-4EE0-8675-8B5C36D06163}" type="pres">
      <dgm:prSet presAssocID="{01DF87B4-2715-4534-A5FC-5255508AD307}" presName="diagram" presStyleCnt="0">
        <dgm:presLayoutVars>
          <dgm:dir/>
          <dgm:resizeHandles val="exact"/>
        </dgm:presLayoutVars>
      </dgm:prSet>
      <dgm:spPr/>
    </dgm:pt>
    <dgm:pt modelId="{A7FB5FAC-DB75-4BCD-B8E3-BC10AA69C24D}" type="pres">
      <dgm:prSet presAssocID="{03D0D287-8C7C-4399-AF37-9F982FE708C1}" presName="node" presStyleLbl="node1" presStyleIdx="0" presStyleCnt="6">
        <dgm:presLayoutVars>
          <dgm:bulletEnabled val="1"/>
        </dgm:presLayoutVars>
      </dgm:prSet>
      <dgm:spPr/>
    </dgm:pt>
    <dgm:pt modelId="{E51A35CC-F96B-46E3-B7DC-572BBAC3F4B6}" type="pres">
      <dgm:prSet presAssocID="{E43EB173-BCD7-4B07-BC3D-86670B1A1FC3}" presName="sibTrans" presStyleCnt="0"/>
      <dgm:spPr/>
    </dgm:pt>
    <dgm:pt modelId="{635FC410-0D76-4378-A4E8-B624EC841A13}" type="pres">
      <dgm:prSet presAssocID="{7F43D729-8A0B-4F06-AAD4-8FAE16B2E6F5}" presName="node" presStyleLbl="node1" presStyleIdx="1" presStyleCnt="6">
        <dgm:presLayoutVars>
          <dgm:bulletEnabled val="1"/>
        </dgm:presLayoutVars>
      </dgm:prSet>
      <dgm:spPr/>
    </dgm:pt>
    <dgm:pt modelId="{8E168983-0E92-46E2-9B5B-ED279124DD02}" type="pres">
      <dgm:prSet presAssocID="{07685937-9341-47D8-B218-18E63FC633AC}" presName="sibTrans" presStyleCnt="0"/>
      <dgm:spPr/>
    </dgm:pt>
    <dgm:pt modelId="{B41091B4-9FD9-4C11-BB69-A543ABD39693}" type="pres">
      <dgm:prSet presAssocID="{84ECA99F-35A0-447B-96FD-9885E658CD82}" presName="node" presStyleLbl="node1" presStyleIdx="2" presStyleCnt="6">
        <dgm:presLayoutVars>
          <dgm:bulletEnabled val="1"/>
        </dgm:presLayoutVars>
      </dgm:prSet>
      <dgm:spPr/>
    </dgm:pt>
    <dgm:pt modelId="{A6E7D832-0C02-408E-A0F7-6353A9ADDDF9}" type="pres">
      <dgm:prSet presAssocID="{79345236-3D96-4207-9054-F365994ABCAE}" presName="sibTrans" presStyleCnt="0"/>
      <dgm:spPr/>
    </dgm:pt>
    <dgm:pt modelId="{0DDF8773-0167-49C2-8AB1-4778A93DBF98}" type="pres">
      <dgm:prSet presAssocID="{9B65528A-291A-4942-BDDC-848B9DC7CD02}" presName="node" presStyleLbl="node1" presStyleIdx="3" presStyleCnt="6" custLinFactNeighborX="-55000" custLinFactNeighborY="329">
        <dgm:presLayoutVars>
          <dgm:bulletEnabled val="1"/>
        </dgm:presLayoutVars>
      </dgm:prSet>
      <dgm:spPr/>
    </dgm:pt>
    <dgm:pt modelId="{316C251C-744F-486B-AC43-44C8D1105FFB}" type="pres">
      <dgm:prSet presAssocID="{E35CAEE6-7B3A-4A1F-A7FE-F3FC8B45BC3F}" presName="sibTrans" presStyleCnt="0"/>
      <dgm:spPr/>
    </dgm:pt>
    <dgm:pt modelId="{653EA524-484B-4B80-BD5D-F2A0D6CE437D}" type="pres">
      <dgm:prSet presAssocID="{F1042B3F-03FA-4890-A48D-4F394FD97BDD}" presName="node" presStyleLbl="node1" presStyleIdx="4" presStyleCnt="6" custLinFactNeighborX="0" custLinFactNeighborY="2959">
        <dgm:presLayoutVars>
          <dgm:bulletEnabled val="1"/>
        </dgm:presLayoutVars>
      </dgm:prSet>
      <dgm:spPr/>
    </dgm:pt>
    <dgm:pt modelId="{0FAF3C33-367D-435C-8076-0842F6B92E49}" type="pres">
      <dgm:prSet presAssocID="{37CEE46A-0599-41AE-A293-4D4529009F90}" presName="sibTrans" presStyleCnt="0"/>
      <dgm:spPr/>
    </dgm:pt>
    <dgm:pt modelId="{B950F4F6-29A1-4021-B753-F011224F23BA}" type="pres">
      <dgm:prSet presAssocID="{03583722-CA4F-40E0-AF29-5379CBDC8BF0}" presName="node" presStyleLbl="node1" presStyleIdx="5" presStyleCnt="6">
        <dgm:presLayoutVars>
          <dgm:bulletEnabled val="1"/>
        </dgm:presLayoutVars>
      </dgm:prSet>
      <dgm:spPr/>
    </dgm:pt>
  </dgm:ptLst>
  <dgm:cxnLst>
    <dgm:cxn modelId="{9107A808-DD07-4612-BC72-B4E80019FC8F}" srcId="{01DF87B4-2715-4534-A5FC-5255508AD307}" destId="{84ECA99F-35A0-447B-96FD-9885E658CD82}" srcOrd="2" destOrd="0" parTransId="{422EF336-6E99-4CDC-BBA5-299E2181766A}" sibTransId="{79345236-3D96-4207-9054-F365994ABCAE}"/>
    <dgm:cxn modelId="{4D737323-6D01-491C-8D8F-14506CB77EAC}" type="presOf" srcId="{01DF87B4-2715-4534-A5FC-5255508AD307}" destId="{C25A7B2F-B01E-4EE0-8675-8B5C36D06163}" srcOrd="0" destOrd="0" presId="urn:microsoft.com/office/officeart/2005/8/layout/default"/>
    <dgm:cxn modelId="{A76C2736-06D8-470B-ACCB-734509C435F4}" type="presOf" srcId="{03D0D287-8C7C-4399-AF37-9F982FE708C1}" destId="{A7FB5FAC-DB75-4BCD-B8E3-BC10AA69C24D}" srcOrd="0" destOrd="0" presId="urn:microsoft.com/office/officeart/2005/8/layout/default"/>
    <dgm:cxn modelId="{20B46F38-C2B4-48B0-8DF4-215EB8E7183F}" type="presOf" srcId="{9B65528A-291A-4942-BDDC-848B9DC7CD02}" destId="{0DDF8773-0167-49C2-8AB1-4778A93DBF98}" srcOrd="0" destOrd="0" presId="urn:microsoft.com/office/officeart/2005/8/layout/default"/>
    <dgm:cxn modelId="{4B7FCE66-DF4B-44DA-BE2D-D0CDEFD37A3B}" srcId="{01DF87B4-2715-4534-A5FC-5255508AD307}" destId="{03D0D287-8C7C-4399-AF37-9F982FE708C1}" srcOrd="0" destOrd="0" parTransId="{DEEA8931-7B56-4903-8526-7064125C732D}" sibTransId="{E43EB173-BCD7-4B07-BC3D-86670B1A1FC3}"/>
    <dgm:cxn modelId="{106DAC69-E2FD-4B3F-A9F7-66E36D7CC9D1}" srcId="{01DF87B4-2715-4534-A5FC-5255508AD307}" destId="{7F43D729-8A0B-4F06-AAD4-8FAE16B2E6F5}" srcOrd="1" destOrd="0" parTransId="{FF2742D8-C47D-4025-9325-AF3AAA6B4C7F}" sibTransId="{07685937-9341-47D8-B218-18E63FC633AC}"/>
    <dgm:cxn modelId="{E158B053-F462-42D1-AD80-9602E0973EDF}" type="presOf" srcId="{03583722-CA4F-40E0-AF29-5379CBDC8BF0}" destId="{B950F4F6-29A1-4021-B753-F011224F23BA}" srcOrd="0" destOrd="0" presId="urn:microsoft.com/office/officeart/2005/8/layout/default"/>
    <dgm:cxn modelId="{19FCD573-0F1F-4658-B864-88D9E3811100}" srcId="{01DF87B4-2715-4534-A5FC-5255508AD307}" destId="{03583722-CA4F-40E0-AF29-5379CBDC8BF0}" srcOrd="5" destOrd="0" parTransId="{DBE6A527-162B-47C5-A35D-CEC3A05E4926}" sibTransId="{85A5C2BE-92FF-4332-A3EC-64DFE94F6E78}"/>
    <dgm:cxn modelId="{86161176-9A90-45BD-94A5-99D44C6F68DA}" srcId="{01DF87B4-2715-4534-A5FC-5255508AD307}" destId="{9B65528A-291A-4942-BDDC-848B9DC7CD02}" srcOrd="3" destOrd="0" parTransId="{5B5CA107-C66D-4A5F-B81F-F0E48AA2D116}" sibTransId="{E35CAEE6-7B3A-4A1F-A7FE-F3FC8B45BC3F}"/>
    <dgm:cxn modelId="{8CAFF9A7-6ABA-4CAC-91B9-391F72906AD6}" type="presOf" srcId="{84ECA99F-35A0-447B-96FD-9885E658CD82}" destId="{B41091B4-9FD9-4C11-BB69-A543ABD39693}" srcOrd="0" destOrd="0" presId="urn:microsoft.com/office/officeart/2005/8/layout/default"/>
    <dgm:cxn modelId="{65A243A9-A733-4CCF-8D3E-9A3FEE9F9F20}" type="presOf" srcId="{F1042B3F-03FA-4890-A48D-4F394FD97BDD}" destId="{653EA524-484B-4B80-BD5D-F2A0D6CE437D}" srcOrd="0" destOrd="0" presId="urn:microsoft.com/office/officeart/2005/8/layout/default"/>
    <dgm:cxn modelId="{517829C3-84B6-4645-8997-8D8917E8B510}" srcId="{01DF87B4-2715-4534-A5FC-5255508AD307}" destId="{F1042B3F-03FA-4890-A48D-4F394FD97BDD}" srcOrd="4" destOrd="0" parTransId="{05986C8A-4016-4D7A-8D37-7D254DD42476}" sibTransId="{37CEE46A-0599-41AE-A293-4D4529009F90}"/>
    <dgm:cxn modelId="{B24A2FED-6E5B-41BD-9C60-D98D90D913F9}" type="presOf" srcId="{7F43D729-8A0B-4F06-AAD4-8FAE16B2E6F5}" destId="{635FC410-0D76-4378-A4E8-B624EC841A13}" srcOrd="0" destOrd="0" presId="urn:microsoft.com/office/officeart/2005/8/layout/default"/>
    <dgm:cxn modelId="{A6636B9D-FFA7-4F5B-AA1B-AD06876BCD5B}" type="presParOf" srcId="{C25A7B2F-B01E-4EE0-8675-8B5C36D06163}" destId="{A7FB5FAC-DB75-4BCD-B8E3-BC10AA69C24D}" srcOrd="0" destOrd="0" presId="urn:microsoft.com/office/officeart/2005/8/layout/default"/>
    <dgm:cxn modelId="{0FA4E13A-1718-46B7-B1BD-F066D258A64C}" type="presParOf" srcId="{C25A7B2F-B01E-4EE0-8675-8B5C36D06163}" destId="{E51A35CC-F96B-46E3-B7DC-572BBAC3F4B6}" srcOrd="1" destOrd="0" presId="urn:microsoft.com/office/officeart/2005/8/layout/default"/>
    <dgm:cxn modelId="{643FBBBF-61D1-464A-B93F-885313F6EF7D}" type="presParOf" srcId="{C25A7B2F-B01E-4EE0-8675-8B5C36D06163}" destId="{635FC410-0D76-4378-A4E8-B624EC841A13}" srcOrd="2" destOrd="0" presId="urn:microsoft.com/office/officeart/2005/8/layout/default"/>
    <dgm:cxn modelId="{BA0905B4-3C90-4C75-BF05-8FEAFD885983}" type="presParOf" srcId="{C25A7B2F-B01E-4EE0-8675-8B5C36D06163}" destId="{8E168983-0E92-46E2-9B5B-ED279124DD02}" srcOrd="3" destOrd="0" presId="urn:microsoft.com/office/officeart/2005/8/layout/default"/>
    <dgm:cxn modelId="{68D6BB5C-C45E-412B-8047-DEE5D7341307}" type="presParOf" srcId="{C25A7B2F-B01E-4EE0-8675-8B5C36D06163}" destId="{B41091B4-9FD9-4C11-BB69-A543ABD39693}" srcOrd="4" destOrd="0" presId="urn:microsoft.com/office/officeart/2005/8/layout/default"/>
    <dgm:cxn modelId="{F8410684-6A74-4471-AA16-189C5734D027}" type="presParOf" srcId="{C25A7B2F-B01E-4EE0-8675-8B5C36D06163}" destId="{A6E7D832-0C02-408E-A0F7-6353A9ADDDF9}" srcOrd="5" destOrd="0" presId="urn:microsoft.com/office/officeart/2005/8/layout/default"/>
    <dgm:cxn modelId="{A8C228E8-7E3E-40B0-81E3-8E7777E3222D}" type="presParOf" srcId="{C25A7B2F-B01E-4EE0-8675-8B5C36D06163}" destId="{0DDF8773-0167-49C2-8AB1-4778A93DBF98}" srcOrd="6" destOrd="0" presId="urn:microsoft.com/office/officeart/2005/8/layout/default"/>
    <dgm:cxn modelId="{07B2126A-EC1C-46F5-BCEF-7D75997C1C15}" type="presParOf" srcId="{C25A7B2F-B01E-4EE0-8675-8B5C36D06163}" destId="{316C251C-744F-486B-AC43-44C8D1105FFB}" srcOrd="7" destOrd="0" presId="urn:microsoft.com/office/officeart/2005/8/layout/default"/>
    <dgm:cxn modelId="{A80442EA-3813-498A-B6FD-864C357CDD8F}" type="presParOf" srcId="{C25A7B2F-B01E-4EE0-8675-8B5C36D06163}" destId="{653EA524-484B-4B80-BD5D-F2A0D6CE437D}" srcOrd="8" destOrd="0" presId="urn:microsoft.com/office/officeart/2005/8/layout/default"/>
    <dgm:cxn modelId="{443656C3-B8AF-43BE-A99C-694E59B82749}" type="presParOf" srcId="{C25A7B2F-B01E-4EE0-8675-8B5C36D06163}" destId="{0FAF3C33-367D-435C-8076-0842F6B92E49}" srcOrd="9" destOrd="0" presId="urn:microsoft.com/office/officeart/2005/8/layout/default"/>
    <dgm:cxn modelId="{4788C6D5-B88E-4E65-834B-31215A3B8C47}" type="presParOf" srcId="{C25A7B2F-B01E-4EE0-8675-8B5C36D06163}" destId="{B950F4F6-29A1-4021-B753-F011224F23BA}"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35B29C-2447-43E3-A948-514155E52CAA}">
      <dsp:nvSpPr>
        <dsp:cNvPr id="0" name=""/>
        <dsp:cNvSpPr/>
      </dsp:nvSpPr>
      <dsp:spPr>
        <a:xfrm>
          <a:off x="770313" y="1625"/>
          <a:ext cx="2087202" cy="125232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i="0" kern="1200"/>
            <a:t>1. </a:t>
          </a:r>
          <a:r>
            <a:rPr lang="en-US" sz="1000" b="1" i="0" kern="1200"/>
            <a:t>Healthcare Access and Quality</a:t>
          </a:r>
          <a:endParaRPr lang="en-US" sz="1000" kern="1200"/>
        </a:p>
      </dsp:txBody>
      <dsp:txXfrm>
        <a:off x="770313" y="1625"/>
        <a:ext cx="2087202" cy="1252321"/>
      </dsp:txXfrm>
    </dsp:sp>
    <dsp:sp modelId="{F455D0D3-CB7B-4D37-BDF5-983C33395F1A}">
      <dsp:nvSpPr>
        <dsp:cNvPr id="0" name=""/>
        <dsp:cNvSpPr/>
      </dsp:nvSpPr>
      <dsp:spPr>
        <a:xfrm>
          <a:off x="3066237" y="1625"/>
          <a:ext cx="2087202" cy="125232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i="0" kern="1200"/>
            <a:t>This category addresses the relationship between people’s access to and understanding health services and their own health. SDOH include access to healthcare, health insurance coverage, and health literacy.</a:t>
          </a:r>
          <a:endParaRPr lang="en-US" sz="1000" kern="1200"/>
        </a:p>
      </dsp:txBody>
      <dsp:txXfrm>
        <a:off x="3066237" y="1625"/>
        <a:ext cx="2087202" cy="1252321"/>
      </dsp:txXfrm>
    </dsp:sp>
    <dsp:sp modelId="{E9DBABFD-C518-4DA0-8B00-20432394A24A}">
      <dsp:nvSpPr>
        <dsp:cNvPr id="0" name=""/>
        <dsp:cNvSpPr/>
      </dsp:nvSpPr>
      <dsp:spPr>
        <a:xfrm>
          <a:off x="5362160" y="1625"/>
          <a:ext cx="2087202" cy="125232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i="0" kern="1200"/>
            <a:t>Most of these SDOH can be found in ICD-10-CM categories Z55 and Z56, and code Z91.120.</a:t>
          </a:r>
          <a:endParaRPr lang="en-US" sz="1000" kern="1200"/>
        </a:p>
      </dsp:txBody>
      <dsp:txXfrm>
        <a:off x="5362160" y="1625"/>
        <a:ext cx="2087202" cy="1252321"/>
      </dsp:txXfrm>
    </dsp:sp>
    <dsp:sp modelId="{0D205280-2952-40C3-8E4A-EA0A61870790}">
      <dsp:nvSpPr>
        <dsp:cNvPr id="0" name=""/>
        <dsp:cNvSpPr/>
      </dsp:nvSpPr>
      <dsp:spPr>
        <a:xfrm>
          <a:off x="7658083" y="1625"/>
          <a:ext cx="2087202" cy="125232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i="0" kern="1200"/>
            <a:t>2. </a:t>
          </a:r>
          <a:r>
            <a:rPr lang="en-US" sz="1000" b="1" i="0" kern="1200"/>
            <a:t>Education Access and Quality</a:t>
          </a:r>
          <a:endParaRPr lang="en-US" sz="1000" kern="1200"/>
        </a:p>
      </dsp:txBody>
      <dsp:txXfrm>
        <a:off x="7658083" y="1625"/>
        <a:ext cx="2087202" cy="1252321"/>
      </dsp:txXfrm>
    </dsp:sp>
    <dsp:sp modelId="{69B8FB11-7349-4798-85C7-6F72AE0E3C8A}">
      <dsp:nvSpPr>
        <dsp:cNvPr id="0" name=""/>
        <dsp:cNvSpPr/>
      </dsp:nvSpPr>
      <dsp:spPr>
        <a:xfrm>
          <a:off x="770313" y="1462667"/>
          <a:ext cx="2087202" cy="125232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i="0" kern="1200"/>
            <a:t>This category incorporates the relationship between education and health. Key SDOH include obtaining a high school diploma or higher education, childhood education, and development.</a:t>
          </a:r>
          <a:endParaRPr lang="en-US" sz="1000" kern="1200"/>
        </a:p>
      </dsp:txBody>
      <dsp:txXfrm>
        <a:off x="770313" y="1462667"/>
        <a:ext cx="2087202" cy="1252321"/>
      </dsp:txXfrm>
    </dsp:sp>
    <dsp:sp modelId="{A5B271D6-97D3-436C-AA40-DEE1E056661F}">
      <dsp:nvSpPr>
        <dsp:cNvPr id="0" name=""/>
        <dsp:cNvSpPr/>
      </dsp:nvSpPr>
      <dsp:spPr>
        <a:xfrm>
          <a:off x="3066237" y="1462667"/>
          <a:ext cx="2087202" cy="125232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i="0" kern="1200"/>
            <a:t>See categories Z55 and Z62.</a:t>
          </a:r>
          <a:endParaRPr lang="en-US" sz="1000" kern="1200"/>
        </a:p>
      </dsp:txBody>
      <dsp:txXfrm>
        <a:off x="3066237" y="1462667"/>
        <a:ext cx="2087202" cy="1252321"/>
      </dsp:txXfrm>
    </dsp:sp>
    <dsp:sp modelId="{08FB824C-56FF-459B-8E5A-EB9A12D07646}">
      <dsp:nvSpPr>
        <dsp:cNvPr id="0" name=""/>
        <dsp:cNvSpPr/>
      </dsp:nvSpPr>
      <dsp:spPr>
        <a:xfrm>
          <a:off x="5362160" y="1462667"/>
          <a:ext cx="2087202" cy="125232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i="0" kern="1200"/>
            <a:t>3. </a:t>
          </a:r>
          <a:r>
            <a:rPr lang="en-US" sz="1000" b="1" i="0" kern="1200"/>
            <a:t>Social and Community Context</a:t>
          </a:r>
          <a:endParaRPr lang="en-US" sz="1000" kern="1200"/>
        </a:p>
      </dsp:txBody>
      <dsp:txXfrm>
        <a:off x="5362160" y="1462667"/>
        <a:ext cx="2087202" cy="1252321"/>
      </dsp:txXfrm>
    </dsp:sp>
    <dsp:sp modelId="{5D7E829D-BD61-4A1A-B25C-299048FB435F}">
      <dsp:nvSpPr>
        <dsp:cNvPr id="0" name=""/>
        <dsp:cNvSpPr/>
      </dsp:nvSpPr>
      <dsp:spPr>
        <a:xfrm>
          <a:off x="7658083" y="1462667"/>
          <a:ext cx="2087202" cy="125232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i="0" kern="1200"/>
            <a:t>This category considers the context within which people live, learn, work, and play. Examples are cohesion within a community, civic participation, discrimination, issues in the workplace, and incarceration.</a:t>
          </a:r>
          <a:endParaRPr lang="en-US" sz="1000" kern="1200"/>
        </a:p>
      </dsp:txBody>
      <dsp:txXfrm>
        <a:off x="7658083" y="1462667"/>
        <a:ext cx="2087202" cy="1252321"/>
      </dsp:txXfrm>
    </dsp:sp>
    <dsp:sp modelId="{4806E321-12C4-48BE-937E-C94EA0286216}">
      <dsp:nvSpPr>
        <dsp:cNvPr id="0" name=""/>
        <dsp:cNvSpPr/>
      </dsp:nvSpPr>
      <dsp:spPr>
        <a:xfrm>
          <a:off x="770313" y="2923709"/>
          <a:ext cx="2087202" cy="125232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i="0" kern="1200"/>
            <a:t>See categories Z57, Z60, and from Z60 to Z65.</a:t>
          </a:r>
          <a:endParaRPr lang="en-US" sz="1000" kern="1200"/>
        </a:p>
      </dsp:txBody>
      <dsp:txXfrm>
        <a:off x="770313" y="2923709"/>
        <a:ext cx="2087202" cy="1252321"/>
      </dsp:txXfrm>
    </dsp:sp>
    <dsp:sp modelId="{75370EB4-95E2-4195-ABB4-2E869B8DFDB0}">
      <dsp:nvSpPr>
        <dsp:cNvPr id="0" name=""/>
        <dsp:cNvSpPr/>
      </dsp:nvSpPr>
      <dsp:spPr>
        <a:xfrm>
          <a:off x="3066237" y="2923709"/>
          <a:ext cx="2087202" cy="125232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i="0" kern="1200"/>
            <a:t>4. </a:t>
          </a:r>
          <a:r>
            <a:rPr lang="en-US" sz="1000" b="1" i="0" kern="1200"/>
            <a:t>Economic Stability</a:t>
          </a:r>
          <a:endParaRPr lang="en-US" sz="1000" kern="1200"/>
        </a:p>
      </dsp:txBody>
      <dsp:txXfrm>
        <a:off x="3066237" y="2923709"/>
        <a:ext cx="2087202" cy="1252321"/>
      </dsp:txXfrm>
    </dsp:sp>
    <dsp:sp modelId="{334AFA3E-C5DF-4E3D-B5D4-5609E397142D}">
      <dsp:nvSpPr>
        <dsp:cNvPr id="0" name=""/>
        <dsp:cNvSpPr/>
      </dsp:nvSpPr>
      <dsp:spPr>
        <a:xfrm>
          <a:off x="5362160" y="2923709"/>
          <a:ext cx="2087202" cy="125232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i="0" kern="1200"/>
            <a:t>This category describes the connection between people’s financial resources, such as income and cost of living, and their health. Examples include poverty, employment, food security, and housing stability.</a:t>
          </a:r>
          <a:endParaRPr lang="en-US" sz="1000" kern="1200"/>
        </a:p>
      </dsp:txBody>
      <dsp:txXfrm>
        <a:off x="5362160" y="2923709"/>
        <a:ext cx="2087202" cy="1252321"/>
      </dsp:txXfrm>
    </dsp:sp>
    <dsp:sp modelId="{9FF643E7-A054-4C78-B70D-F81AF8748638}">
      <dsp:nvSpPr>
        <dsp:cNvPr id="0" name=""/>
        <dsp:cNvSpPr/>
      </dsp:nvSpPr>
      <dsp:spPr>
        <a:xfrm>
          <a:off x="7658083" y="2923709"/>
          <a:ext cx="2087202" cy="125232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i="0" kern="1200"/>
            <a:t>See categories Z56 and Z59.</a:t>
          </a:r>
          <a:endParaRPr lang="en-US" sz="1000" kern="1200"/>
        </a:p>
      </dsp:txBody>
      <dsp:txXfrm>
        <a:off x="7658083" y="2923709"/>
        <a:ext cx="2087202" cy="1252321"/>
      </dsp:txXfrm>
    </dsp:sp>
    <dsp:sp modelId="{285D196E-E349-45F5-B678-BD0E62C133AC}">
      <dsp:nvSpPr>
        <dsp:cNvPr id="0" name=""/>
        <dsp:cNvSpPr/>
      </dsp:nvSpPr>
      <dsp:spPr>
        <a:xfrm>
          <a:off x="1918275" y="4384751"/>
          <a:ext cx="2087202" cy="125232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i="0" kern="1200"/>
            <a:t>5. </a:t>
          </a:r>
          <a:r>
            <a:rPr lang="en-US" sz="1000" b="1" i="0" kern="1200"/>
            <a:t>Neighborhood and Built Environment</a:t>
          </a:r>
          <a:endParaRPr lang="en-US" sz="1000" kern="1200"/>
        </a:p>
      </dsp:txBody>
      <dsp:txXfrm>
        <a:off x="1918275" y="4384751"/>
        <a:ext cx="2087202" cy="1252321"/>
      </dsp:txXfrm>
    </dsp:sp>
    <dsp:sp modelId="{57A1ED8B-329C-4BF1-BB69-1026E049C30F}">
      <dsp:nvSpPr>
        <dsp:cNvPr id="0" name=""/>
        <dsp:cNvSpPr/>
      </dsp:nvSpPr>
      <dsp:spPr>
        <a:xfrm>
          <a:off x="4214198" y="4384751"/>
          <a:ext cx="2087202" cy="125232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i="0" kern="1200"/>
            <a:t>This category addresses the link between where a person lives — housing, neighborhood, and the environment — and their health. Examples include quality of housing, access to transportation, accessibility to healthy foods, water quality, and neighborhood violence.</a:t>
          </a:r>
          <a:endParaRPr lang="en-US" sz="1000" kern="1200"/>
        </a:p>
      </dsp:txBody>
      <dsp:txXfrm>
        <a:off x="4214198" y="4384751"/>
        <a:ext cx="2087202" cy="1252321"/>
      </dsp:txXfrm>
    </dsp:sp>
    <dsp:sp modelId="{980D2D1B-FA49-4890-BFCF-1ED55EC9F107}">
      <dsp:nvSpPr>
        <dsp:cNvPr id="0" name=""/>
        <dsp:cNvSpPr/>
      </dsp:nvSpPr>
      <dsp:spPr>
        <a:xfrm>
          <a:off x="6510121" y="4384751"/>
          <a:ext cx="2087202" cy="125232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i="0" kern="1200"/>
            <a:t>See categories Z58 and Z59.</a:t>
          </a:r>
          <a:endParaRPr lang="en-US" sz="1000" kern="1200"/>
        </a:p>
      </dsp:txBody>
      <dsp:txXfrm>
        <a:off x="6510121" y="4384751"/>
        <a:ext cx="2087202" cy="12523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BCCA12-44D1-2C4D-9817-F95423E03C00}">
      <dsp:nvSpPr>
        <dsp:cNvPr id="0" name=""/>
        <dsp:cNvSpPr/>
      </dsp:nvSpPr>
      <dsp:spPr>
        <a:xfrm>
          <a:off x="2816" y="347251"/>
          <a:ext cx="2234471" cy="1340682"/>
        </a:xfrm>
        <a:prstGeom prst="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kern="1200" dirty="0"/>
            <a:t>Heart Disease: 700 % &gt; risk</a:t>
          </a:r>
        </a:p>
      </dsp:txBody>
      <dsp:txXfrm>
        <a:off x="2816" y="347251"/>
        <a:ext cx="2234471" cy="1340682"/>
      </dsp:txXfrm>
    </dsp:sp>
    <dsp:sp modelId="{BCFFC2C2-8450-B94B-AF83-0B0D087183F7}">
      <dsp:nvSpPr>
        <dsp:cNvPr id="0" name=""/>
        <dsp:cNvSpPr/>
      </dsp:nvSpPr>
      <dsp:spPr>
        <a:xfrm>
          <a:off x="2460735" y="347251"/>
          <a:ext cx="2234471" cy="1340682"/>
        </a:xfrm>
        <a:prstGeom prst="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kern="1200" dirty="0"/>
            <a:t>Fatal CHD: 50% &gt; risk</a:t>
          </a:r>
        </a:p>
      </dsp:txBody>
      <dsp:txXfrm>
        <a:off x="2460735" y="347251"/>
        <a:ext cx="2234471" cy="1340682"/>
      </dsp:txXfrm>
    </dsp:sp>
    <dsp:sp modelId="{3A3D7B87-78FF-424C-AF1F-29F2D1EAECF1}">
      <dsp:nvSpPr>
        <dsp:cNvPr id="0" name=""/>
        <dsp:cNvSpPr/>
      </dsp:nvSpPr>
      <dsp:spPr>
        <a:xfrm>
          <a:off x="4918654" y="347251"/>
          <a:ext cx="2234471" cy="1340682"/>
        </a:xfrm>
        <a:prstGeom prst="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nl-NL" sz="2300" kern="1200"/>
            <a:t>Stroke: 300% &gt; risk</a:t>
          </a:r>
        </a:p>
      </dsp:txBody>
      <dsp:txXfrm>
        <a:off x="4918654" y="347251"/>
        <a:ext cx="2234471" cy="1340682"/>
      </dsp:txXfrm>
    </dsp:sp>
    <dsp:sp modelId="{DF06979C-96A3-EA4E-99DC-9F20C632BF2A}">
      <dsp:nvSpPr>
        <dsp:cNvPr id="0" name=""/>
        <dsp:cNvSpPr/>
      </dsp:nvSpPr>
      <dsp:spPr>
        <a:xfrm>
          <a:off x="7376572" y="347251"/>
          <a:ext cx="2234471" cy="1340682"/>
        </a:xfrm>
        <a:prstGeom prst="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kern="1200" dirty="0"/>
            <a:t>Pre-Term Birth: 700% &gt; risk</a:t>
          </a:r>
        </a:p>
      </dsp:txBody>
      <dsp:txXfrm>
        <a:off x="7376572" y="347251"/>
        <a:ext cx="2234471" cy="1340682"/>
      </dsp:txXfrm>
    </dsp:sp>
    <dsp:sp modelId="{3163A0D5-DCE0-3A46-8D0A-3F0B2FB380FF}">
      <dsp:nvSpPr>
        <dsp:cNvPr id="0" name=""/>
        <dsp:cNvSpPr/>
      </dsp:nvSpPr>
      <dsp:spPr>
        <a:xfrm>
          <a:off x="2816" y="1911381"/>
          <a:ext cx="2234471" cy="1340682"/>
        </a:xfrm>
        <a:prstGeom prst="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kern="1200" dirty="0"/>
            <a:t>Diabetes: &gt; risk for uncontrolled glucose</a:t>
          </a:r>
        </a:p>
      </dsp:txBody>
      <dsp:txXfrm>
        <a:off x="2816" y="1911381"/>
        <a:ext cx="2234471" cy="1340682"/>
      </dsp:txXfrm>
    </dsp:sp>
    <dsp:sp modelId="{74ECE01F-4EF3-0F4A-AE20-704A61A3D964}">
      <dsp:nvSpPr>
        <dsp:cNvPr id="0" name=""/>
        <dsp:cNvSpPr/>
      </dsp:nvSpPr>
      <dsp:spPr>
        <a:xfrm>
          <a:off x="2460735" y="1911381"/>
          <a:ext cx="2234471" cy="1340682"/>
        </a:xfrm>
        <a:prstGeom prst="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kern="1200" dirty="0"/>
            <a:t>Rheumatoid Arthritis: &gt; risk incidence</a:t>
          </a:r>
        </a:p>
      </dsp:txBody>
      <dsp:txXfrm>
        <a:off x="2460735" y="1911381"/>
        <a:ext cx="2234471" cy="1340682"/>
      </dsp:txXfrm>
    </dsp:sp>
    <dsp:sp modelId="{22810FA4-892A-E940-A95E-7F4B4A94AA09}">
      <dsp:nvSpPr>
        <dsp:cNvPr id="0" name=""/>
        <dsp:cNvSpPr/>
      </dsp:nvSpPr>
      <dsp:spPr>
        <a:xfrm>
          <a:off x="4918654" y="1911381"/>
          <a:ext cx="2234471" cy="1340682"/>
        </a:xfrm>
        <a:prstGeom prst="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kern="1200" dirty="0"/>
            <a:t>Aspiration Pneumonia: &gt; risk for death</a:t>
          </a:r>
        </a:p>
      </dsp:txBody>
      <dsp:txXfrm>
        <a:off x="4918654" y="1911381"/>
        <a:ext cx="2234471" cy="1340682"/>
      </dsp:txXfrm>
    </dsp:sp>
    <dsp:sp modelId="{E463D5DB-45B4-2047-B0F4-45253F433523}">
      <dsp:nvSpPr>
        <dsp:cNvPr id="0" name=""/>
        <dsp:cNvSpPr/>
      </dsp:nvSpPr>
      <dsp:spPr>
        <a:xfrm>
          <a:off x="7376572" y="1911381"/>
          <a:ext cx="2234471" cy="1340682"/>
        </a:xfrm>
        <a:prstGeom prst="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kern="1200" dirty="0"/>
            <a:t>Organ transplants: &gt; risk for failure</a:t>
          </a:r>
        </a:p>
      </dsp:txBody>
      <dsp:txXfrm>
        <a:off x="7376572" y="1911381"/>
        <a:ext cx="2234471" cy="13406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FB5FAC-DB75-4BCD-B8E3-BC10AA69C24D}">
      <dsp:nvSpPr>
        <dsp:cNvPr id="0" name=""/>
        <dsp:cNvSpPr/>
      </dsp:nvSpPr>
      <dsp:spPr>
        <a:xfrm>
          <a:off x="0" y="39687"/>
          <a:ext cx="3286125" cy="197167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Botox </a:t>
          </a:r>
        </a:p>
        <a:p>
          <a:pPr marL="0" lvl="0" indent="0" algn="ctr" defTabSz="444500">
            <a:lnSpc>
              <a:spcPct val="90000"/>
            </a:lnSpc>
            <a:spcBef>
              <a:spcPct val="0"/>
            </a:spcBef>
            <a:spcAft>
              <a:spcPct val="35000"/>
            </a:spcAft>
            <a:buNone/>
          </a:pPr>
          <a:r>
            <a:rPr lang="en-US" sz="1000" kern="1200" dirty="0"/>
            <a:t>Migraine</a:t>
          </a:r>
        </a:p>
        <a:p>
          <a:pPr marL="0" lvl="0" indent="0" algn="ctr" defTabSz="444500">
            <a:lnSpc>
              <a:spcPct val="90000"/>
            </a:lnSpc>
            <a:spcBef>
              <a:spcPct val="0"/>
            </a:spcBef>
            <a:spcAft>
              <a:spcPct val="35000"/>
            </a:spcAft>
            <a:buNone/>
          </a:pPr>
          <a:r>
            <a:rPr lang="en-US" sz="1000" kern="1200" dirty="0"/>
            <a:t>G43.001-G44.1 </a:t>
          </a:r>
        </a:p>
        <a:p>
          <a:pPr marL="0" lvl="0" indent="0" algn="ctr" defTabSz="444500">
            <a:lnSpc>
              <a:spcPct val="90000"/>
            </a:lnSpc>
            <a:spcBef>
              <a:spcPct val="0"/>
            </a:spcBef>
            <a:spcAft>
              <a:spcPct val="35000"/>
            </a:spcAft>
            <a:buNone/>
          </a:pPr>
          <a:endParaRPr lang="en-US" sz="1000" kern="1200" dirty="0"/>
        </a:p>
      </dsp:txBody>
      <dsp:txXfrm>
        <a:off x="0" y="39687"/>
        <a:ext cx="3286125" cy="1971675"/>
      </dsp:txXfrm>
    </dsp:sp>
    <dsp:sp modelId="{635FC410-0D76-4378-A4E8-B624EC841A13}">
      <dsp:nvSpPr>
        <dsp:cNvPr id="0" name=""/>
        <dsp:cNvSpPr/>
      </dsp:nvSpPr>
      <dsp:spPr>
        <a:xfrm>
          <a:off x="3614737" y="39687"/>
          <a:ext cx="3286125" cy="197167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Musculoskeletal System and Connective Tissue</a:t>
          </a:r>
        </a:p>
      </dsp:txBody>
      <dsp:txXfrm>
        <a:off x="3614737" y="39687"/>
        <a:ext cx="3286125" cy="1971675"/>
      </dsp:txXfrm>
    </dsp:sp>
    <dsp:sp modelId="{B41091B4-9FD9-4C11-BB69-A543ABD39693}">
      <dsp:nvSpPr>
        <dsp:cNvPr id="0" name=""/>
        <dsp:cNvSpPr/>
      </dsp:nvSpPr>
      <dsp:spPr>
        <a:xfrm>
          <a:off x="7229475" y="39687"/>
          <a:ext cx="3286125" cy="197167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M06.9-M87.180</a:t>
          </a:r>
        </a:p>
      </dsp:txBody>
      <dsp:txXfrm>
        <a:off x="7229475" y="39687"/>
        <a:ext cx="3286125" cy="1971675"/>
      </dsp:txXfrm>
    </dsp:sp>
    <dsp:sp modelId="{0DDF8773-0167-49C2-8AB1-4778A93DBF98}">
      <dsp:nvSpPr>
        <dsp:cNvPr id="0" name=""/>
        <dsp:cNvSpPr/>
      </dsp:nvSpPr>
      <dsp:spPr>
        <a:xfrm>
          <a:off x="0" y="2346462"/>
          <a:ext cx="3286125" cy="197167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Nerve Disorders</a:t>
          </a:r>
        </a:p>
        <a:p>
          <a:pPr marL="0" lvl="0" indent="0" algn="ctr" defTabSz="444500">
            <a:lnSpc>
              <a:spcPct val="90000"/>
            </a:lnSpc>
            <a:spcBef>
              <a:spcPct val="0"/>
            </a:spcBef>
            <a:spcAft>
              <a:spcPct val="35000"/>
            </a:spcAft>
            <a:buNone/>
          </a:pPr>
          <a:r>
            <a:rPr lang="en-US" sz="1000" kern="1200" dirty="0"/>
            <a:t> </a:t>
          </a:r>
          <a:r>
            <a:rPr lang="en-US" sz="1000" b="0" i="0" kern="1200" dirty="0"/>
            <a:t>Neuralgia is the medical term for nerve pain. The trigeminal nerve is responsible for transmitting nerve signals for sensation from the face to the brain. </a:t>
          </a:r>
          <a:r>
            <a:rPr lang="en-US" sz="1000" b="1" i="1" kern="1200" dirty="0"/>
            <a:t>Trigeminal neuralgia </a:t>
          </a:r>
          <a:r>
            <a:rPr lang="en-US" sz="1000" b="1" i="0" kern="1200" dirty="0"/>
            <a:t>(G50.0)</a:t>
          </a:r>
          <a:r>
            <a:rPr lang="en-US" sz="1000" b="0" i="0" kern="1200" dirty="0"/>
            <a:t> is a disorder in which sharp, sudden, electric-like or stabbing pain shoots across the face, between the forehead, eye region, cheeks, jaws, and gums with simple acts like face washing, brushing teeth, chewing, or speaking. This pain is sudden, intense, and comes and goes with these activities. Trigeminal neuralgia is often a sign of damage to the trigeminal nerve or pressure from nearby blood vessels and muscles.</a:t>
          </a:r>
          <a:endParaRPr lang="en-US" sz="1000" kern="1200" dirty="0"/>
        </a:p>
      </dsp:txBody>
      <dsp:txXfrm>
        <a:off x="0" y="2346462"/>
        <a:ext cx="3286125" cy="1971675"/>
      </dsp:txXfrm>
    </dsp:sp>
    <dsp:sp modelId="{653EA524-484B-4B80-BD5D-F2A0D6CE437D}">
      <dsp:nvSpPr>
        <dsp:cNvPr id="0" name=""/>
        <dsp:cNvSpPr/>
      </dsp:nvSpPr>
      <dsp:spPr>
        <a:xfrm>
          <a:off x="3614737" y="2379663"/>
          <a:ext cx="3286125" cy="197167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Trigger Point</a:t>
          </a:r>
        </a:p>
        <a:p>
          <a:pPr marL="0" lvl="0" indent="0" algn="ctr" defTabSz="444500">
            <a:lnSpc>
              <a:spcPct val="90000"/>
            </a:lnSpc>
            <a:spcBef>
              <a:spcPct val="0"/>
            </a:spcBef>
            <a:spcAft>
              <a:spcPct val="35000"/>
            </a:spcAft>
            <a:buNone/>
          </a:pPr>
          <a:r>
            <a:rPr lang="en-US" sz="1000" kern="1200" dirty="0"/>
            <a:t>G50.0-G52.8</a:t>
          </a:r>
        </a:p>
      </dsp:txBody>
      <dsp:txXfrm>
        <a:off x="3614737" y="2379663"/>
        <a:ext cx="3286125" cy="1971675"/>
      </dsp:txXfrm>
    </dsp:sp>
    <dsp:sp modelId="{B950F4F6-29A1-4021-B753-F011224F23BA}">
      <dsp:nvSpPr>
        <dsp:cNvPr id="0" name=""/>
        <dsp:cNvSpPr/>
      </dsp:nvSpPr>
      <dsp:spPr>
        <a:xfrm>
          <a:off x="7229475" y="2339975"/>
          <a:ext cx="3286125" cy="197167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i="1" kern="1200" dirty="0"/>
            <a:t>Atypical facial pain</a:t>
          </a:r>
          <a:r>
            <a:rPr lang="en-US" sz="1000" b="1" i="0" kern="1200" dirty="0"/>
            <a:t> (G50.1) </a:t>
          </a:r>
          <a:r>
            <a:rPr lang="en-US" sz="1000" b="0" i="0" kern="1200" dirty="0"/>
            <a:t>elicits pain that may be sharp, but when more closely evaluated, is generally dull and lasting (constant). It may present as aching, burning, crushing, sharp, or even very dull pain and is harder to diagnose, as it may be caused by an underlying medical condition. When the documentation identifies a specific type of trigeminal nerve disorder other than atypical facial pain or trigeminal neuralgia then </a:t>
          </a:r>
          <a:r>
            <a:rPr lang="en-US" sz="1000" b="1" i="0" kern="1200" dirty="0"/>
            <a:t>G50.8</a:t>
          </a:r>
          <a:r>
            <a:rPr lang="en-US" sz="1000" b="1" i="1" kern="1200" dirty="0"/>
            <a:t> Other disorders of trigeminal nerve</a:t>
          </a:r>
          <a:r>
            <a:rPr lang="en-US" sz="1000" b="0" i="0" kern="1200" dirty="0"/>
            <a:t> should be reported. When the documentation fails to provide details to allow for more specific code selection, then </a:t>
          </a:r>
          <a:r>
            <a:rPr lang="en-US" sz="1000" b="1" i="0" kern="1200" dirty="0"/>
            <a:t>G50.9</a:t>
          </a:r>
          <a:r>
            <a:rPr lang="en-US" sz="1000" b="1" i="1" kern="1200" dirty="0"/>
            <a:t> Disorder of trigeminal nerve, unspecified</a:t>
          </a:r>
          <a:r>
            <a:rPr lang="en-US" sz="1000" b="0" i="1" kern="1200" dirty="0"/>
            <a:t> </a:t>
          </a:r>
          <a:r>
            <a:rPr lang="en-US" sz="1000" b="0" i="0" kern="1200" dirty="0"/>
            <a:t>would be accurately reported.</a:t>
          </a:r>
          <a:endParaRPr lang="en-US" sz="1000" kern="1200" dirty="0"/>
        </a:p>
      </dsp:txBody>
      <dsp:txXfrm>
        <a:off x="7229475" y="2339975"/>
        <a:ext cx="3286125" cy="197167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759806-2DDA-4DC2-B42B-EEF29439CA40}" type="datetimeFigureOut">
              <a:rPr lang="en-US" smtClean="0"/>
              <a:t>1/13/2025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A08AB2-1973-4607-99A7-6365F3944EF6}" type="slidenum">
              <a:rPr lang="en-US" smtClean="0"/>
              <a:t>‹#›</a:t>
            </a:fld>
            <a:endParaRPr lang="en-US"/>
          </a:p>
        </p:txBody>
      </p:sp>
    </p:spTree>
    <p:extLst>
      <p:ext uri="{BB962C8B-B14F-4D97-AF65-F5344CB8AC3E}">
        <p14:creationId xmlns:p14="http://schemas.microsoft.com/office/powerpoint/2010/main" val="171534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454ED4-35AC-4811-8A14-ADA8FB97F9FA}" type="slidenum">
              <a:rPr lang="en-US" smtClean="0"/>
              <a:pPr/>
              <a:t>3</a:t>
            </a:fld>
            <a:endParaRPr lang="en-US" dirty="0"/>
          </a:p>
        </p:txBody>
      </p:sp>
    </p:spTree>
    <p:extLst>
      <p:ext uri="{BB962C8B-B14F-4D97-AF65-F5344CB8AC3E}">
        <p14:creationId xmlns:p14="http://schemas.microsoft.com/office/powerpoint/2010/main" val="1107912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Eliot </a:t>
            </a:r>
            <a:r>
              <a:rPr lang="en-US" baseline="0"/>
              <a:t>and Phil</a:t>
            </a:r>
            <a:endParaRPr lang="en-US"/>
          </a:p>
        </p:txBody>
      </p:sp>
      <p:sp>
        <p:nvSpPr>
          <p:cNvPr id="4" name="Slide Number Placeholder 3"/>
          <p:cNvSpPr>
            <a:spLocks noGrp="1"/>
          </p:cNvSpPr>
          <p:nvPr>
            <p:ph type="sldNum" sz="quarter" idx="5"/>
          </p:nvPr>
        </p:nvSpPr>
        <p:spPr/>
        <p:txBody>
          <a:bodyPr/>
          <a:lstStyle/>
          <a:p>
            <a:fld id="{A8301000-98F7-4B87-8FE3-D9E955E5DAD0}" type="slidenum">
              <a:rPr lang="en-US" smtClean="0"/>
              <a:t>4</a:t>
            </a:fld>
            <a:endParaRPr lang="en-US"/>
          </a:p>
        </p:txBody>
      </p:sp>
    </p:spTree>
    <p:extLst>
      <p:ext uri="{BB962C8B-B14F-4D97-AF65-F5344CB8AC3E}">
        <p14:creationId xmlns:p14="http://schemas.microsoft.com/office/powerpoint/2010/main" val="24621811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4EEB602-95FC-483A-B12D-216A7AD7EA24}" type="slidenum">
              <a:rPr lang="en-US" smtClean="0"/>
              <a:t>6</a:t>
            </a:fld>
            <a:endParaRPr lang="en-US"/>
          </a:p>
        </p:txBody>
      </p:sp>
    </p:spTree>
    <p:extLst>
      <p:ext uri="{BB962C8B-B14F-4D97-AF65-F5344CB8AC3E}">
        <p14:creationId xmlns:p14="http://schemas.microsoft.com/office/powerpoint/2010/main" val="6015181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454ED4-35AC-4811-8A14-ADA8FB97F9FA}" type="slidenum">
              <a:rPr lang="en-US" smtClean="0"/>
              <a:pPr/>
              <a:t>22</a:t>
            </a:fld>
            <a:endParaRPr lang="en-US" dirty="0"/>
          </a:p>
        </p:txBody>
      </p:sp>
    </p:spTree>
    <p:extLst>
      <p:ext uri="{BB962C8B-B14F-4D97-AF65-F5344CB8AC3E}">
        <p14:creationId xmlns:p14="http://schemas.microsoft.com/office/powerpoint/2010/main" val="3170033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FDF9CAF5-BB73-D7C3-C4AB-2B904FC46A9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CF2B5B0D-BE64-B147-A76E-C9C4A9FFABB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latin typeface="Times New Roman" panose="02020603050405020304" pitchFamily="18" charset="0"/>
                <a:cs typeface="Times New Roman" panose="02020603050405020304" pitchFamily="18" charset="0"/>
              </a:rPr>
              <a:t>As you can see, the position designates a specific meaning.  This is consistent throughout the entire code set.  For any ICD-10-PCS code, the 4</a:t>
            </a:r>
            <a:r>
              <a:rPr lang="en-US" altLang="en-US" baseline="30000">
                <a:latin typeface="Times New Roman" panose="02020603050405020304" pitchFamily="18" charset="0"/>
                <a:cs typeface="Times New Roman" panose="02020603050405020304" pitchFamily="18" charset="0"/>
              </a:rPr>
              <a:t>th</a:t>
            </a:r>
            <a:r>
              <a:rPr lang="en-US" altLang="en-US">
                <a:latin typeface="Times New Roman" panose="02020603050405020304" pitchFamily="18" charset="0"/>
                <a:cs typeface="Times New Roman" panose="02020603050405020304" pitchFamily="18" charset="0"/>
              </a:rPr>
              <a:t> position, for example, always refers to the body part involved in the procedure.</a:t>
            </a:r>
          </a:p>
          <a:p>
            <a:pPr eaLnBrk="1" hangingPunct="1">
              <a:spcBef>
                <a:spcPct val="0"/>
              </a:spcBef>
            </a:pPr>
            <a:endParaRPr lang="en-US" altLang="en-US">
              <a:latin typeface="Times New Roman" panose="02020603050405020304" pitchFamily="18" charset="0"/>
              <a:cs typeface="Times New Roman" panose="02020603050405020304" pitchFamily="18" charset="0"/>
            </a:endParaRPr>
          </a:p>
          <a:p>
            <a:pPr eaLnBrk="1" hangingPunct="1">
              <a:spcBef>
                <a:spcPct val="0"/>
              </a:spcBef>
            </a:pPr>
            <a:endParaRPr lang="en-US" altLang="en-US">
              <a:latin typeface="Times New Roman" panose="02020603050405020304" pitchFamily="18" charset="0"/>
              <a:cs typeface="Times New Roman" panose="02020603050405020304" pitchFamily="18" charset="0"/>
            </a:endParaRPr>
          </a:p>
        </p:txBody>
      </p:sp>
      <p:sp>
        <p:nvSpPr>
          <p:cNvPr id="39940" name="Slide Number Placeholder 3">
            <a:extLst>
              <a:ext uri="{FF2B5EF4-FFF2-40B4-BE49-F238E27FC236}">
                <a16:creationId xmlns:a16="http://schemas.microsoft.com/office/drawing/2014/main" id="{6F74654E-C797-A367-5F01-69A7BAEDB2D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9097D03-41EE-4A9D-A9BD-CCA1C8994923}" type="slidenum">
              <a:rPr lang="en-US" altLang="en-US">
                <a:latin typeface="Calibri" panose="020F0502020204030204" pitchFamily="34" charset="0"/>
              </a:rPr>
              <a:pPr/>
              <a:t>25</a:t>
            </a:fld>
            <a:endParaRPr lang="en-US" altLang="en-US">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26EC4107-A5BD-DECC-BA20-9B1507A66FB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166D4F66-DAAA-4330-F148-69CB15B0AC4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latin typeface="Times New Roman" panose="02020603050405020304" pitchFamily="18" charset="0"/>
                <a:cs typeface="Times New Roman" panose="02020603050405020304" pitchFamily="18" charset="0"/>
              </a:rPr>
              <a:t>Note that the sport and/or specific equipment is mentioned.</a:t>
            </a:r>
          </a:p>
          <a:p>
            <a:pPr eaLnBrk="1" hangingPunct="1">
              <a:spcBef>
                <a:spcPct val="0"/>
              </a:spcBef>
            </a:pPr>
            <a:endParaRPr lang="en-US" altLang="en-US">
              <a:latin typeface="Times New Roman" panose="02020603050405020304" pitchFamily="18" charset="0"/>
              <a:cs typeface="Times New Roman" panose="02020603050405020304" pitchFamily="18" charset="0"/>
            </a:endParaRPr>
          </a:p>
          <a:p>
            <a:pPr eaLnBrk="1" hangingPunct="1">
              <a:spcBef>
                <a:spcPct val="0"/>
              </a:spcBef>
            </a:pPr>
            <a:endParaRPr lang="en-US" altLang="en-US">
              <a:latin typeface="Times New Roman" panose="02020603050405020304" pitchFamily="18" charset="0"/>
              <a:cs typeface="Times New Roman" panose="02020603050405020304" pitchFamily="18" charset="0"/>
            </a:endParaRPr>
          </a:p>
        </p:txBody>
      </p:sp>
      <p:sp>
        <p:nvSpPr>
          <p:cNvPr id="29700" name="Slide Number Placeholder 3">
            <a:extLst>
              <a:ext uri="{FF2B5EF4-FFF2-40B4-BE49-F238E27FC236}">
                <a16:creationId xmlns:a16="http://schemas.microsoft.com/office/drawing/2014/main" id="{9EC72382-9EE7-114F-EC34-FBAD728B9C7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D78092B-65E2-4E73-AA35-077B42116D25}" type="slidenum">
              <a:rPr lang="en-US" altLang="en-US">
                <a:latin typeface="Calibri" panose="020F0502020204030204" pitchFamily="34" charset="0"/>
              </a:rPr>
              <a:pPr/>
              <a:t>37</a:t>
            </a:fld>
            <a:endParaRPr lang="en-US" altLang="en-US">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28D5-D855-F93F-8A98-4C4E7CB2C2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C1A6363-26B1-676C-1C59-322699FC7E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FFA67EC-5CBD-8E09-A96E-30B5C8619C17}"/>
              </a:ext>
            </a:extLst>
          </p:cNvPr>
          <p:cNvSpPr>
            <a:spLocks noGrp="1"/>
          </p:cNvSpPr>
          <p:nvPr>
            <p:ph type="dt" sz="half" idx="10"/>
          </p:nvPr>
        </p:nvSpPr>
        <p:spPr/>
        <p:txBody>
          <a:bodyPr/>
          <a:lstStyle/>
          <a:p>
            <a:fld id="{29FC07CF-FB71-4D9F-8725-13597681D61E}" type="datetimeFigureOut">
              <a:rPr lang="en-US" smtClean="0"/>
              <a:t>1/13/2025</a:t>
            </a:fld>
            <a:endParaRPr lang="en-US"/>
          </a:p>
        </p:txBody>
      </p:sp>
      <p:sp>
        <p:nvSpPr>
          <p:cNvPr id="5" name="Footer Placeholder 4">
            <a:extLst>
              <a:ext uri="{FF2B5EF4-FFF2-40B4-BE49-F238E27FC236}">
                <a16:creationId xmlns:a16="http://schemas.microsoft.com/office/drawing/2014/main" id="{0EBDF6D8-DA30-DD3D-0CE1-42152A00EB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0E50B0-4856-2F11-A9BA-4E9A6D51EEC5}"/>
              </a:ext>
            </a:extLst>
          </p:cNvPr>
          <p:cNvSpPr>
            <a:spLocks noGrp="1"/>
          </p:cNvSpPr>
          <p:nvPr>
            <p:ph type="sldNum" sz="quarter" idx="12"/>
          </p:nvPr>
        </p:nvSpPr>
        <p:spPr/>
        <p:txBody>
          <a:bodyPr/>
          <a:lstStyle/>
          <a:p>
            <a:fld id="{33B7186C-4E6E-4A6E-A8D1-6380C9C7ECA7}" type="slidenum">
              <a:rPr lang="en-US" smtClean="0"/>
              <a:t>‹#›</a:t>
            </a:fld>
            <a:endParaRPr lang="en-US"/>
          </a:p>
        </p:txBody>
      </p:sp>
    </p:spTree>
    <p:extLst>
      <p:ext uri="{BB962C8B-B14F-4D97-AF65-F5344CB8AC3E}">
        <p14:creationId xmlns:p14="http://schemas.microsoft.com/office/powerpoint/2010/main" val="3019605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F589F-77A8-E408-08FF-A181989CB8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EE8B83-D8AB-02A2-60F8-7D8697F5813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2649A8-3DCC-7F50-E997-FE2FC7D681EB}"/>
              </a:ext>
            </a:extLst>
          </p:cNvPr>
          <p:cNvSpPr>
            <a:spLocks noGrp="1"/>
          </p:cNvSpPr>
          <p:nvPr>
            <p:ph type="dt" sz="half" idx="10"/>
          </p:nvPr>
        </p:nvSpPr>
        <p:spPr/>
        <p:txBody>
          <a:bodyPr/>
          <a:lstStyle/>
          <a:p>
            <a:fld id="{29FC07CF-FB71-4D9F-8725-13597681D61E}" type="datetimeFigureOut">
              <a:rPr lang="en-US" smtClean="0"/>
              <a:t>1/13/2025</a:t>
            </a:fld>
            <a:endParaRPr lang="en-US"/>
          </a:p>
        </p:txBody>
      </p:sp>
      <p:sp>
        <p:nvSpPr>
          <p:cNvPr id="5" name="Footer Placeholder 4">
            <a:extLst>
              <a:ext uri="{FF2B5EF4-FFF2-40B4-BE49-F238E27FC236}">
                <a16:creationId xmlns:a16="http://schemas.microsoft.com/office/drawing/2014/main" id="{2C98ED3E-DCDC-CB0B-D740-8A52AD1263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1A9152-EBEC-4095-FC84-0756B1B16C90}"/>
              </a:ext>
            </a:extLst>
          </p:cNvPr>
          <p:cNvSpPr>
            <a:spLocks noGrp="1"/>
          </p:cNvSpPr>
          <p:nvPr>
            <p:ph type="sldNum" sz="quarter" idx="12"/>
          </p:nvPr>
        </p:nvSpPr>
        <p:spPr/>
        <p:txBody>
          <a:bodyPr/>
          <a:lstStyle/>
          <a:p>
            <a:fld id="{33B7186C-4E6E-4A6E-A8D1-6380C9C7ECA7}" type="slidenum">
              <a:rPr lang="en-US" smtClean="0"/>
              <a:t>‹#›</a:t>
            </a:fld>
            <a:endParaRPr lang="en-US"/>
          </a:p>
        </p:txBody>
      </p:sp>
    </p:spTree>
    <p:extLst>
      <p:ext uri="{BB962C8B-B14F-4D97-AF65-F5344CB8AC3E}">
        <p14:creationId xmlns:p14="http://schemas.microsoft.com/office/powerpoint/2010/main" val="2716883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16A51-7076-2A44-28B6-6CADDD4B35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290D206-396E-42AD-6CF6-C04B332C125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90897C8-0722-767F-7E8E-292DE29C6506}"/>
              </a:ext>
            </a:extLst>
          </p:cNvPr>
          <p:cNvSpPr>
            <a:spLocks noGrp="1"/>
          </p:cNvSpPr>
          <p:nvPr>
            <p:ph type="dt" sz="half" idx="10"/>
          </p:nvPr>
        </p:nvSpPr>
        <p:spPr/>
        <p:txBody>
          <a:bodyPr/>
          <a:lstStyle/>
          <a:p>
            <a:fld id="{29FC07CF-FB71-4D9F-8725-13597681D61E}" type="datetimeFigureOut">
              <a:rPr lang="en-US" smtClean="0"/>
              <a:t>1/13/2025</a:t>
            </a:fld>
            <a:endParaRPr lang="en-US"/>
          </a:p>
        </p:txBody>
      </p:sp>
      <p:sp>
        <p:nvSpPr>
          <p:cNvPr id="5" name="Footer Placeholder 4">
            <a:extLst>
              <a:ext uri="{FF2B5EF4-FFF2-40B4-BE49-F238E27FC236}">
                <a16:creationId xmlns:a16="http://schemas.microsoft.com/office/drawing/2014/main" id="{B9FB6C02-5419-C07C-31F5-B433B7431D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0861E8-D284-D182-1CB8-8847F16B303A}"/>
              </a:ext>
            </a:extLst>
          </p:cNvPr>
          <p:cNvSpPr>
            <a:spLocks noGrp="1"/>
          </p:cNvSpPr>
          <p:nvPr>
            <p:ph type="sldNum" sz="quarter" idx="12"/>
          </p:nvPr>
        </p:nvSpPr>
        <p:spPr/>
        <p:txBody>
          <a:bodyPr/>
          <a:lstStyle/>
          <a:p>
            <a:fld id="{33B7186C-4E6E-4A6E-A8D1-6380C9C7ECA7}" type="slidenum">
              <a:rPr lang="en-US" smtClean="0"/>
              <a:t>‹#›</a:t>
            </a:fld>
            <a:endParaRPr lang="en-US"/>
          </a:p>
        </p:txBody>
      </p:sp>
    </p:spTree>
    <p:extLst>
      <p:ext uri="{BB962C8B-B14F-4D97-AF65-F5344CB8AC3E}">
        <p14:creationId xmlns:p14="http://schemas.microsoft.com/office/powerpoint/2010/main" val="1052344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0D969-A47E-64A7-D9EE-009F860832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D82524-901A-5325-5EBF-DC3B8F0616A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2EAA5-1CA5-55A2-F28C-26642851B3A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A00B820-3170-C685-3CA0-C55970CAD77C}"/>
              </a:ext>
            </a:extLst>
          </p:cNvPr>
          <p:cNvSpPr>
            <a:spLocks noGrp="1"/>
          </p:cNvSpPr>
          <p:nvPr>
            <p:ph type="dt" sz="half" idx="10"/>
          </p:nvPr>
        </p:nvSpPr>
        <p:spPr/>
        <p:txBody>
          <a:bodyPr/>
          <a:lstStyle/>
          <a:p>
            <a:fld id="{29FC07CF-FB71-4D9F-8725-13597681D61E}" type="datetimeFigureOut">
              <a:rPr lang="en-US" smtClean="0"/>
              <a:t>1/13/2025</a:t>
            </a:fld>
            <a:endParaRPr lang="en-US"/>
          </a:p>
        </p:txBody>
      </p:sp>
      <p:sp>
        <p:nvSpPr>
          <p:cNvPr id="6" name="Footer Placeholder 5">
            <a:extLst>
              <a:ext uri="{FF2B5EF4-FFF2-40B4-BE49-F238E27FC236}">
                <a16:creationId xmlns:a16="http://schemas.microsoft.com/office/drawing/2014/main" id="{3654B96A-01B9-681B-64FC-9C6F71415A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FFE8C3-3229-75A0-AAD6-742D4D49CAFF}"/>
              </a:ext>
            </a:extLst>
          </p:cNvPr>
          <p:cNvSpPr>
            <a:spLocks noGrp="1"/>
          </p:cNvSpPr>
          <p:nvPr>
            <p:ph type="sldNum" sz="quarter" idx="12"/>
          </p:nvPr>
        </p:nvSpPr>
        <p:spPr/>
        <p:txBody>
          <a:bodyPr/>
          <a:lstStyle/>
          <a:p>
            <a:fld id="{33B7186C-4E6E-4A6E-A8D1-6380C9C7ECA7}" type="slidenum">
              <a:rPr lang="en-US" smtClean="0"/>
              <a:t>‹#›</a:t>
            </a:fld>
            <a:endParaRPr lang="en-US"/>
          </a:p>
        </p:txBody>
      </p:sp>
    </p:spTree>
    <p:extLst>
      <p:ext uri="{BB962C8B-B14F-4D97-AF65-F5344CB8AC3E}">
        <p14:creationId xmlns:p14="http://schemas.microsoft.com/office/powerpoint/2010/main" val="401997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E9A61-A7EA-E93A-5AAA-E65D3B2ABF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5676E54-03CA-21E3-53A7-08867FE785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B788992-812A-3AA6-9193-FF0C28DF58C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A75352C-EC32-4F34-ADAE-F03A90780A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31422E-1E55-5AEC-ECDD-B1049EE65CA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8CFB9C-81F2-AD67-580A-712C61086FFD}"/>
              </a:ext>
            </a:extLst>
          </p:cNvPr>
          <p:cNvSpPr>
            <a:spLocks noGrp="1"/>
          </p:cNvSpPr>
          <p:nvPr>
            <p:ph type="dt" sz="half" idx="10"/>
          </p:nvPr>
        </p:nvSpPr>
        <p:spPr/>
        <p:txBody>
          <a:bodyPr/>
          <a:lstStyle/>
          <a:p>
            <a:fld id="{29FC07CF-FB71-4D9F-8725-13597681D61E}" type="datetimeFigureOut">
              <a:rPr lang="en-US" smtClean="0"/>
              <a:t>1/13/2025</a:t>
            </a:fld>
            <a:endParaRPr lang="en-US"/>
          </a:p>
        </p:txBody>
      </p:sp>
      <p:sp>
        <p:nvSpPr>
          <p:cNvPr id="8" name="Footer Placeholder 7">
            <a:extLst>
              <a:ext uri="{FF2B5EF4-FFF2-40B4-BE49-F238E27FC236}">
                <a16:creationId xmlns:a16="http://schemas.microsoft.com/office/drawing/2014/main" id="{3C71AF97-CCD2-C29C-D3FD-2FBFF93F072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81B974-0EC1-4673-EC2F-EE55626DB3BE}"/>
              </a:ext>
            </a:extLst>
          </p:cNvPr>
          <p:cNvSpPr>
            <a:spLocks noGrp="1"/>
          </p:cNvSpPr>
          <p:nvPr>
            <p:ph type="sldNum" sz="quarter" idx="12"/>
          </p:nvPr>
        </p:nvSpPr>
        <p:spPr/>
        <p:txBody>
          <a:bodyPr/>
          <a:lstStyle/>
          <a:p>
            <a:fld id="{33B7186C-4E6E-4A6E-A8D1-6380C9C7ECA7}" type="slidenum">
              <a:rPr lang="en-US" smtClean="0"/>
              <a:t>‹#›</a:t>
            </a:fld>
            <a:endParaRPr lang="en-US"/>
          </a:p>
        </p:txBody>
      </p:sp>
    </p:spTree>
    <p:extLst>
      <p:ext uri="{BB962C8B-B14F-4D97-AF65-F5344CB8AC3E}">
        <p14:creationId xmlns:p14="http://schemas.microsoft.com/office/powerpoint/2010/main" val="3386657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C685B-5A84-E219-B16F-CC87B2BCD20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99F095C-6728-4B62-92DC-74088159E32B}"/>
              </a:ext>
            </a:extLst>
          </p:cNvPr>
          <p:cNvSpPr>
            <a:spLocks noGrp="1"/>
          </p:cNvSpPr>
          <p:nvPr>
            <p:ph type="dt" sz="half" idx="10"/>
          </p:nvPr>
        </p:nvSpPr>
        <p:spPr/>
        <p:txBody>
          <a:bodyPr/>
          <a:lstStyle/>
          <a:p>
            <a:fld id="{29FC07CF-FB71-4D9F-8725-13597681D61E}" type="datetimeFigureOut">
              <a:rPr lang="en-US" smtClean="0"/>
              <a:t>1/13/2025</a:t>
            </a:fld>
            <a:endParaRPr lang="en-US"/>
          </a:p>
        </p:txBody>
      </p:sp>
      <p:sp>
        <p:nvSpPr>
          <p:cNvPr id="4" name="Footer Placeholder 3">
            <a:extLst>
              <a:ext uri="{FF2B5EF4-FFF2-40B4-BE49-F238E27FC236}">
                <a16:creationId xmlns:a16="http://schemas.microsoft.com/office/drawing/2014/main" id="{DF6A8D6E-53A4-5219-9B33-D3EDABE393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C7914A9-EFE6-3434-0949-1DFBD1FCFFEE}"/>
              </a:ext>
            </a:extLst>
          </p:cNvPr>
          <p:cNvSpPr>
            <a:spLocks noGrp="1"/>
          </p:cNvSpPr>
          <p:nvPr>
            <p:ph type="sldNum" sz="quarter" idx="12"/>
          </p:nvPr>
        </p:nvSpPr>
        <p:spPr/>
        <p:txBody>
          <a:bodyPr/>
          <a:lstStyle/>
          <a:p>
            <a:fld id="{33B7186C-4E6E-4A6E-A8D1-6380C9C7ECA7}" type="slidenum">
              <a:rPr lang="en-US" smtClean="0"/>
              <a:t>‹#›</a:t>
            </a:fld>
            <a:endParaRPr lang="en-US"/>
          </a:p>
        </p:txBody>
      </p:sp>
    </p:spTree>
    <p:extLst>
      <p:ext uri="{BB962C8B-B14F-4D97-AF65-F5344CB8AC3E}">
        <p14:creationId xmlns:p14="http://schemas.microsoft.com/office/powerpoint/2010/main" val="1472053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097531-F5DA-5A2C-59A5-C9BBC165B20B}"/>
              </a:ext>
            </a:extLst>
          </p:cNvPr>
          <p:cNvSpPr>
            <a:spLocks noGrp="1"/>
          </p:cNvSpPr>
          <p:nvPr>
            <p:ph type="dt" sz="half" idx="10"/>
          </p:nvPr>
        </p:nvSpPr>
        <p:spPr/>
        <p:txBody>
          <a:bodyPr/>
          <a:lstStyle/>
          <a:p>
            <a:fld id="{29FC07CF-FB71-4D9F-8725-13597681D61E}" type="datetimeFigureOut">
              <a:rPr lang="en-US" smtClean="0"/>
              <a:t>1/13/2025</a:t>
            </a:fld>
            <a:endParaRPr lang="en-US"/>
          </a:p>
        </p:txBody>
      </p:sp>
      <p:sp>
        <p:nvSpPr>
          <p:cNvPr id="3" name="Footer Placeholder 2">
            <a:extLst>
              <a:ext uri="{FF2B5EF4-FFF2-40B4-BE49-F238E27FC236}">
                <a16:creationId xmlns:a16="http://schemas.microsoft.com/office/drawing/2014/main" id="{500DCA43-5C98-F768-E4FC-00B3B90FFD1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5D3286C-E4D8-6352-1D09-3602FF271A5C}"/>
              </a:ext>
            </a:extLst>
          </p:cNvPr>
          <p:cNvSpPr>
            <a:spLocks noGrp="1"/>
          </p:cNvSpPr>
          <p:nvPr>
            <p:ph type="sldNum" sz="quarter" idx="12"/>
          </p:nvPr>
        </p:nvSpPr>
        <p:spPr/>
        <p:txBody>
          <a:bodyPr/>
          <a:lstStyle/>
          <a:p>
            <a:fld id="{33B7186C-4E6E-4A6E-A8D1-6380C9C7ECA7}" type="slidenum">
              <a:rPr lang="en-US" smtClean="0"/>
              <a:t>‹#›</a:t>
            </a:fld>
            <a:endParaRPr lang="en-US"/>
          </a:p>
        </p:txBody>
      </p:sp>
    </p:spTree>
    <p:extLst>
      <p:ext uri="{BB962C8B-B14F-4D97-AF65-F5344CB8AC3E}">
        <p14:creationId xmlns:p14="http://schemas.microsoft.com/office/powerpoint/2010/main" val="1551693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76AD3-CC19-F52A-AB94-FECFA5114B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43ABF78-178B-2B4D-9385-BAA2F40FDC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BCAF782-2D4A-F404-C57C-4BBB82F897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28E4C6-8CC0-75AB-DE08-97EA5ABE7C14}"/>
              </a:ext>
            </a:extLst>
          </p:cNvPr>
          <p:cNvSpPr>
            <a:spLocks noGrp="1"/>
          </p:cNvSpPr>
          <p:nvPr>
            <p:ph type="dt" sz="half" idx="10"/>
          </p:nvPr>
        </p:nvSpPr>
        <p:spPr/>
        <p:txBody>
          <a:bodyPr/>
          <a:lstStyle/>
          <a:p>
            <a:fld id="{29FC07CF-FB71-4D9F-8725-13597681D61E}" type="datetimeFigureOut">
              <a:rPr lang="en-US" smtClean="0"/>
              <a:t>1/13/2025</a:t>
            </a:fld>
            <a:endParaRPr lang="en-US"/>
          </a:p>
        </p:txBody>
      </p:sp>
      <p:sp>
        <p:nvSpPr>
          <p:cNvPr id="6" name="Footer Placeholder 5">
            <a:extLst>
              <a:ext uri="{FF2B5EF4-FFF2-40B4-BE49-F238E27FC236}">
                <a16:creationId xmlns:a16="http://schemas.microsoft.com/office/drawing/2014/main" id="{DC98F5FA-D813-1AA8-FCD4-0C892AAD14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8C82BA-64AD-3E5F-4382-F2C02977F5E6}"/>
              </a:ext>
            </a:extLst>
          </p:cNvPr>
          <p:cNvSpPr>
            <a:spLocks noGrp="1"/>
          </p:cNvSpPr>
          <p:nvPr>
            <p:ph type="sldNum" sz="quarter" idx="12"/>
          </p:nvPr>
        </p:nvSpPr>
        <p:spPr/>
        <p:txBody>
          <a:bodyPr/>
          <a:lstStyle/>
          <a:p>
            <a:fld id="{33B7186C-4E6E-4A6E-A8D1-6380C9C7ECA7}" type="slidenum">
              <a:rPr lang="en-US" smtClean="0"/>
              <a:t>‹#›</a:t>
            </a:fld>
            <a:endParaRPr lang="en-US"/>
          </a:p>
        </p:txBody>
      </p:sp>
    </p:spTree>
    <p:extLst>
      <p:ext uri="{BB962C8B-B14F-4D97-AF65-F5344CB8AC3E}">
        <p14:creationId xmlns:p14="http://schemas.microsoft.com/office/powerpoint/2010/main" val="910756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2F41A-FAD1-1283-E508-3F6477A13F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A383EF-EFB3-9E81-3FE0-FA87B7C329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BF5F965-C946-2142-C265-9C2760496A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794DB72-9844-8B8E-5CE4-41A2054D7DD0}"/>
              </a:ext>
            </a:extLst>
          </p:cNvPr>
          <p:cNvSpPr>
            <a:spLocks noGrp="1"/>
          </p:cNvSpPr>
          <p:nvPr>
            <p:ph type="dt" sz="half" idx="10"/>
          </p:nvPr>
        </p:nvSpPr>
        <p:spPr/>
        <p:txBody>
          <a:bodyPr/>
          <a:lstStyle/>
          <a:p>
            <a:fld id="{29FC07CF-FB71-4D9F-8725-13597681D61E}" type="datetimeFigureOut">
              <a:rPr lang="en-US" smtClean="0"/>
              <a:t>1/13/2025</a:t>
            </a:fld>
            <a:endParaRPr lang="en-US"/>
          </a:p>
        </p:txBody>
      </p:sp>
      <p:sp>
        <p:nvSpPr>
          <p:cNvPr id="6" name="Footer Placeholder 5">
            <a:extLst>
              <a:ext uri="{FF2B5EF4-FFF2-40B4-BE49-F238E27FC236}">
                <a16:creationId xmlns:a16="http://schemas.microsoft.com/office/drawing/2014/main" id="{8F0651D3-2385-6A83-0A0C-94AB34A342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776509-9421-E827-1248-38A46C8816DA}"/>
              </a:ext>
            </a:extLst>
          </p:cNvPr>
          <p:cNvSpPr>
            <a:spLocks noGrp="1"/>
          </p:cNvSpPr>
          <p:nvPr>
            <p:ph type="sldNum" sz="quarter" idx="12"/>
          </p:nvPr>
        </p:nvSpPr>
        <p:spPr/>
        <p:txBody>
          <a:bodyPr/>
          <a:lstStyle/>
          <a:p>
            <a:fld id="{33B7186C-4E6E-4A6E-A8D1-6380C9C7ECA7}" type="slidenum">
              <a:rPr lang="en-US" smtClean="0"/>
              <a:t>‹#›</a:t>
            </a:fld>
            <a:endParaRPr lang="en-US"/>
          </a:p>
        </p:txBody>
      </p:sp>
    </p:spTree>
    <p:extLst>
      <p:ext uri="{BB962C8B-B14F-4D97-AF65-F5344CB8AC3E}">
        <p14:creationId xmlns:p14="http://schemas.microsoft.com/office/powerpoint/2010/main" val="3249541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FAF8C-B93D-80B9-34BC-D45A7AC3E3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9F82E9-15B8-014D-5637-449D2610A70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DAE1E8-C8A9-BFBB-A266-F0743FBD76EC}"/>
              </a:ext>
            </a:extLst>
          </p:cNvPr>
          <p:cNvSpPr>
            <a:spLocks noGrp="1"/>
          </p:cNvSpPr>
          <p:nvPr>
            <p:ph type="dt" sz="half" idx="10"/>
          </p:nvPr>
        </p:nvSpPr>
        <p:spPr/>
        <p:txBody>
          <a:bodyPr/>
          <a:lstStyle/>
          <a:p>
            <a:fld id="{29FC07CF-FB71-4D9F-8725-13597681D61E}" type="datetimeFigureOut">
              <a:rPr lang="en-US" smtClean="0"/>
              <a:t>1/13/2025</a:t>
            </a:fld>
            <a:endParaRPr lang="en-US"/>
          </a:p>
        </p:txBody>
      </p:sp>
      <p:sp>
        <p:nvSpPr>
          <p:cNvPr id="5" name="Footer Placeholder 4">
            <a:extLst>
              <a:ext uri="{FF2B5EF4-FFF2-40B4-BE49-F238E27FC236}">
                <a16:creationId xmlns:a16="http://schemas.microsoft.com/office/drawing/2014/main" id="{64CC8B52-A18E-D5CA-68BD-8D7650B0A1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3EB4EF-C395-4763-0F6B-D83EB9E7E8CD}"/>
              </a:ext>
            </a:extLst>
          </p:cNvPr>
          <p:cNvSpPr>
            <a:spLocks noGrp="1"/>
          </p:cNvSpPr>
          <p:nvPr>
            <p:ph type="sldNum" sz="quarter" idx="12"/>
          </p:nvPr>
        </p:nvSpPr>
        <p:spPr/>
        <p:txBody>
          <a:bodyPr/>
          <a:lstStyle/>
          <a:p>
            <a:fld id="{33B7186C-4E6E-4A6E-A8D1-6380C9C7ECA7}" type="slidenum">
              <a:rPr lang="en-US" smtClean="0"/>
              <a:t>‹#›</a:t>
            </a:fld>
            <a:endParaRPr lang="en-US"/>
          </a:p>
        </p:txBody>
      </p:sp>
    </p:spTree>
    <p:extLst>
      <p:ext uri="{BB962C8B-B14F-4D97-AF65-F5344CB8AC3E}">
        <p14:creationId xmlns:p14="http://schemas.microsoft.com/office/powerpoint/2010/main" val="2389612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4EA877-DF4D-2983-9395-FB30AD2CA28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0001591-26D8-7C88-2BA6-7200E61192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A47A7E-D1C4-5E90-0401-8257B892BD0A}"/>
              </a:ext>
            </a:extLst>
          </p:cNvPr>
          <p:cNvSpPr>
            <a:spLocks noGrp="1"/>
          </p:cNvSpPr>
          <p:nvPr>
            <p:ph type="dt" sz="half" idx="10"/>
          </p:nvPr>
        </p:nvSpPr>
        <p:spPr/>
        <p:txBody>
          <a:bodyPr/>
          <a:lstStyle/>
          <a:p>
            <a:fld id="{29FC07CF-FB71-4D9F-8725-13597681D61E}" type="datetimeFigureOut">
              <a:rPr lang="en-US" smtClean="0"/>
              <a:t>1/13/2025</a:t>
            </a:fld>
            <a:endParaRPr lang="en-US"/>
          </a:p>
        </p:txBody>
      </p:sp>
      <p:sp>
        <p:nvSpPr>
          <p:cNvPr id="5" name="Footer Placeholder 4">
            <a:extLst>
              <a:ext uri="{FF2B5EF4-FFF2-40B4-BE49-F238E27FC236}">
                <a16:creationId xmlns:a16="http://schemas.microsoft.com/office/drawing/2014/main" id="{D3219531-4234-5C25-0E6B-DFCD26C131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1ED0FC-D249-2FE5-B5BE-081194C37505}"/>
              </a:ext>
            </a:extLst>
          </p:cNvPr>
          <p:cNvSpPr>
            <a:spLocks noGrp="1"/>
          </p:cNvSpPr>
          <p:nvPr>
            <p:ph type="sldNum" sz="quarter" idx="12"/>
          </p:nvPr>
        </p:nvSpPr>
        <p:spPr/>
        <p:txBody>
          <a:bodyPr/>
          <a:lstStyle/>
          <a:p>
            <a:fld id="{33B7186C-4E6E-4A6E-A8D1-6380C9C7ECA7}" type="slidenum">
              <a:rPr lang="en-US" smtClean="0"/>
              <a:t>‹#›</a:t>
            </a:fld>
            <a:endParaRPr lang="en-US"/>
          </a:p>
        </p:txBody>
      </p:sp>
    </p:spTree>
    <p:extLst>
      <p:ext uri="{BB962C8B-B14F-4D97-AF65-F5344CB8AC3E}">
        <p14:creationId xmlns:p14="http://schemas.microsoft.com/office/powerpoint/2010/main" val="1164068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main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813021375"/>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280AB8-3276-E294-2EB5-A62437CD5C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17A503D-B1C3-740E-3796-17D97FE2F8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4488D4-FA41-8E02-1690-CBC9A70597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FC07CF-FB71-4D9F-8725-13597681D61E}" type="datetimeFigureOut">
              <a:rPr lang="en-US" smtClean="0"/>
              <a:t>1/13/2025</a:t>
            </a:fld>
            <a:endParaRPr lang="en-US"/>
          </a:p>
        </p:txBody>
      </p:sp>
      <p:sp>
        <p:nvSpPr>
          <p:cNvPr id="5" name="Footer Placeholder 4">
            <a:extLst>
              <a:ext uri="{FF2B5EF4-FFF2-40B4-BE49-F238E27FC236}">
                <a16:creationId xmlns:a16="http://schemas.microsoft.com/office/drawing/2014/main" id="{A1CEC4B3-BC28-9C59-94E2-9232DE446D1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6A3DAFF-3063-83CE-E659-34F3A29EF7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B7186C-4E6E-4A6E-A8D1-6380C9C7ECA7}" type="slidenum">
              <a:rPr lang="en-US" smtClean="0"/>
              <a:t>‹#›</a:t>
            </a:fld>
            <a:endParaRPr lang="en-US"/>
          </a:p>
        </p:txBody>
      </p:sp>
    </p:spTree>
    <p:extLst>
      <p:ext uri="{BB962C8B-B14F-4D97-AF65-F5344CB8AC3E}">
        <p14:creationId xmlns:p14="http://schemas.microsoft.com/office/powerpoint/2010/main" val="28551994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9.jpg"/><Relationship Id="rId13" Type="http://schemas.openxmlformats.org/officeDocument/2006/relationships/image" Target="../media/image14.jpg"/><Relationship Id="rId18" Type="http://schemas.openxmlformats.org/officeDocument/2006/relationships/image" Target="../media/image19.png"/><Relationship Id="rId3" Type="http://schemas.openxmlformats.org/officeDocument/2006/relationships/image" Target="../media/image4.jpg"/><Relationship Id="rId7" Type="http://schemas.openxmlformats.org/officeDocument/2006/relationships/image" Target="../media/image8.jp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notesSlide" Target="../notesSlides/notesSlide1.xml"/><Relationship Id="rId16"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jpeg"/><Relationship Id="rId5" Type="http://schemas.openxmlformats.org/officeDocument/2006/relationships/image" Target="../media/image6.jpg"/><Relationship Id="rId15" Type="http://schemas.openxmlformats.org/officeDocument/2006/relationships/image" Target="../media/image16.png"/><Relationship Id="rId10" Type="http://schemas.openxmlformats.org/officeDocument/2006/relationships/image" Target="../media/image11.jpg"/><Relationship Id="rId4" Type="http://schemas.openxmlformats.org/officeDocument/2006/relationships/image" Target="../media/image5.jpg"/><Relationship Id="rId9" Type="http://schemas.openxmlformats.org/officeDocument/2006/relationships/image" Target="../media/image10.png"/><Relationship Id="rId1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hyperlink" Target="mailto:CTAXIN@LINKS2SUCCESS.BIZ" TargetMode="External"/><Relationship Id="rId4" Type="http://schemas.openxmlformats.org/officeDocument/2006/relationships/hyperlink" Target="http://www.dentalmedicalbilling.com/"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sv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3.svg"/><Relationship Id="rId11" Type="http://schemas.openxmlformats.org/officeDocument/2006/relationships/image" Target="../media/image38.sv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svg"/><Relationship Id="rId9" Type="http://schemas.openxmlformats.org/officeDocument/2006/relationships/image" Target="../media/image36.svg"/></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2" Type="http://schemas.openxmlformats.org/officeDocument/2006/relationships/hyperlink" Target="https://www.horizonblue.com/dental/dentists/news/dental-medical-claims-require-icd-10-code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 Target="slide14.xml"/><Relationship Id="rId1" Type="http://schemas.openxmlformats.org/officeDocument/2006/relationships/slideLayout" Target="../slideLayouts/slideLayout12.xml"/><Relationship Id="rId4" Type="http://schemas.openxmlformats.org/officeDocument/2006/relationships/hyperlink" Target="https://www.aafp.org/pubs/afp/issues/2018/1201/p654.html" TargetMode="Externa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6.png"/><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47.png"/></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8.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youtu.be/K8mu1JhjV30?t=12" TargetMode="External"/><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1.png"/><Relationship Id="rId1" Type="http://schemas.openxmlformats.org/officeDocument/2006/relationships/slideLayout" Target="../slideLayouts/slideLayout2.xml"/><Relationship Id="rId5" Type="http://schemas.openxmlformats.org/officeDocument/2006/relationships/hyperlink" Target="https://www.findacode.com/code-set.php?set=ICD10CM&amp;i=7869" TargetMode="External"/><Relationship Id="rId4" Type="http://schemas.openxmlformats.org/officeDocument/2006/relationships/hyperlink" Target="https://www.findacode.com/icd-10-cm/icd-10-cm-guidelines.html" TargetMode="External"/></Relationships>
</file>

<file path=ppt/slides/_rels/slide20.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52.png"/><Relationship Id="rId1" Type="http://schemas.openxmlformats.org/officeDocument/2006/relationships/slideLayout" Target="../slideLayouts/slideLayout2.xml"/><Relationship Id="rId5" Type="http://schemas.openxmlformats.org/officeDocument/2006/relationships/hyperlink" Target="https://pdf.ac/X2r0g" TargetMode="External"/><Relationship Id="rId4" Type="http://schemas.openxmlformats.org/officeDocument/2006/relationships/slide" Target="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hyperlink" Target="https://www.pngall.com/umbrella-png/download/4188" TargetMode="External"/></Relationships>
</file>

<file path=ppt/slides/_rels/slide24.xml.rels><?xml version="1.0" encoding="UTF-8" standalone="yes"?>
<Relationships xmlns="http://schemas.openxmlformats.org/package/2006/relationships"><Relationship Id="rId2" Type="http://schemas.openxmlformats.org/officeDocument/2006/relationships/hyperlink" Target="https://youtu.be/BsRs6QLEZ6A"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findacode.com/code-set.php?set=ICD10CM&amp;i=7869" TargetMode="External"/><Relationship Id="rId2" Type="http://schemas.openxmlformats.org/officeDocument/2006/relationships/hyperlink" Target="https://www.findacode.com/icd-10-cm/icd-10-cm-guidelines.html" TargetMode="External"/><Relationship Id="rId1" Type="http://schemas.openxmlformats.org/officeDocument/2006/relationships/slideLayout" Target="../slideLayouts/slideLayout2.xml"/><Relationship Id="rId5" Type="http://schemas.microsoft.com/office/2007/relationships/hdphoto" Target="../media/hdphoto7.wdp"/><Relationship Id="rId4" Type="http://schemas.openxmlformats.org/officeDocument/2006/relationships/image" Target="../media/image58.png"/></Relationships>
</file>

<file path=ppt/slides/_rels/slide27.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hyperlink" Target="https://jpralves.net/post/2017/06/03/diy-laser-tag.html"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hyperlink" Target="https://www.verywellhealth.com/mouth-infection-5119302#toc-syphilis" TargetMode="External"/><Relationship Id="rId13" Type="http://schemas.openxmlformats.org/officeDocument/2006/relationships/hyperlink" Target="https://www.medicalnewstoday.com/articles/305782" TargetMode="External"/><Relationship Id="rId3" Type="http://schemas.openxmlformats.org/officeDocument/2006/relationships/hyperlink" Target="https://www.verywellhealth.com/mouth-infection-5119302#toc-cavities" TargetMode="External"/><Relationship Id="rId7" Type="http://schemas.openxmlformats.org/officeDocument/2006/relationships/hyperlink" Target="https://www.verywellhealth.com/mouth-infection-5119302#toc-herpangina" TargetMode="External"/><Relationship Id="rId12" Type="http://schemas.openxmlformats.org/officeDocument/2006/relationships/hyperlink" Target="https://www.medicalnewstoday.com/articles/152663" TargetMode="External"/><Relationship Id="rId2" Type="http://schemas.openxmlformats.org/officeDocument/2006/relationships/hyperlink" Target="https://www.verywellhealth.com/mouth-infection-5119302#toc-thrush" TargetMode="External"/><Relationship Id="rId1" Type="http://schemas.openxmlformats.org/officeDocument/2006/relationships/slideLayout" Target="../slideLayouts/slideLayout4.xml"/><Relationship Id="rId6" Type="http://schemas.openxmlformats.org/officeDocument/2006/relationships/hyperlink" Target="https://www.verywellhealth.com/mouth-infection-5119302#toc-oral-herpes" TargetMode="External"/><Relationship Id="rId11" Type="http://schemas.openxmlformats.org/officeDocument/2006/relationships/hyperlink" Target="https://www.medicalnewstoday.com/articles/178819" TargetMode="External"/><Relationship Id="rId5" Type="http://schemas.openxmlformats.org/officeDocument/2006/relationships/hyperlink" Target="https://www.verywellhealth.com/mouth-infection-5119302#toc-gingivitis" TargetMode="External"/><Relationship Id="rId10" Type="http://schemas.openxmlformats.org/officeDocument/2006/relationships/hyperlink" Target="https://www.medicalnewstoday.com/articles/170136" TargetMode="External"/><Relationship Id="rId4" Type="http://schemas.openxmlformats.org/officeDocument/2006/relationships/hyperlink" Target="https://www.verywellhealth.com/mouth-infection-5119302#toc-periodontal-disease" TargetMode="External"/><Relationship Id="rId9" Type="http://schemas.openxmlformats.org/officeDocument/2006/relationships/hyperlink" Target="https://www.mdanderson.org/cancer-types/oral-cancer/oral-cancer-symptoms.html"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s://www.bing.com/ck/a?!&amp;&amp;p=cb5b151642ee8599JmltdHM9MTcxMzIyNTYwMCZpZ3VpZD0xNmMyNTg5NC01OTU5LTY4NWItMmFmNS00YWZhNTg0MzY5MTMmaW5zaWQ9NTc0OA&amp;ptn=3&amp;ver=2&amp;hsh=3&amp;fclid=16c25894-5959-685b-2af5-4afa58436913&amp;psq=oral+health+mortality+rates&amp;u=a1aHR0cHM6Ly93d3cud2hvLmludC9kYXRhL2doby9kYXRhL3RoZW1lcy9vcmFsLWhlYWx0aC1kYXRhLXBvcnRhbA&amp;ntb=1" TargetMode="External"/><Relationship Id="rId3" Type="http://schemas.openxmlformats.org/officeDocument/2006/relationships/hyperlink" Target="https://www.bing.com/ck/a?!&amp;&amp;p=df87ab2b82aa18c5JmltdHM9MTcxMzIyNTYwMCZpZ3VpZD0xNmMyNTg5NC01OTU5LTY4NWItMmFmNS00YWZhNTg0MzY5MTMmaW5zaWQ9NTczOA&amp;ptn=3&amp;ver=2&amp;hsh=3&amp;fclid=16c25894-5959-685b-2af5-4afa58436913&amp;psq=oral+health+mortality+rates&amp;u=a1aHR0cHM6Ly93d3cuY2RjLmdvdi9vcmFsaGVhbHRoL2NvbmRpdGlvbnMvaW5kZXguaHRtbA&amp;ntb=1" TargetMode="External"/><Relationship Id="rId7" Type="http://schemas.openxmlformats.org/officeDocument/2006/relationships/hyperlink" Target="https://www.bing.com/ck/a?!&amp;&amp;p=a1c5a5c848506436JmltdHM9MTcxMzIyNTYwMCZpZ3VpZD0xNmMyNTg5NC01OTU5LTY4NWItMmFmNS00YWZhNTg0MzY5MTMmaW5zaWQ9NTc0Ng&amp;ptn=3&amp;ver=2&amp;hsh=3&amp;fclid=16c25894-5959-685b-2af5-4afa58436913&amp;psq=oral+health+mortality+rates&amp;u=a1aHR0cHM6Ly93d3cud2hvLmludC9kYXRhL2doby9kYXRhL3RoZW1lcy9vcmFsLWhlYWx0aC1kYXRhLXBvcnRhbA&amp;ntb=1" TargetMode="External"/><Relationship Id="rId2" Type="http://schemas.openxmlformats.org/officeDocument/2006/relationships/slide" Target="slide36.xml"/><Relationship Id="rId1" Type="http://schemas.openxmlformats.org/officeDocument/2006/relationships/slideLayout" Target="../slideLayouts/slideLayout3.xml"/><Relationship Id="rId6" Type="http://schemas.openxmlformats.org/officeDocument/2006/relationships/hyperlink" Target="https://www.bing.com/ck/a?!&amp;&amp;p=248cd348c3d9ca7fJmltdHM9MTcxMzIyNTYwMCZpZ3VpZD0xNmMyNTg5NC01OTU5LTY4NWItMmFmNS00YWZhNTg0MzY5MTMmaW5zaWQ9NTc0NA&amp;ptn=3&amp;ver=2&amp;hsh=3&amp;fclid=16c25894-5959-685b-2af5-4afa58436913&amp;psq=oral+health+mortality+rates&amp;u=a1aHR0cHM6Ly93d3cud2hvLmludC9kYXRhL2doby9kYXRhL3RoZW1lcy9vcmFsLWhlYWx0aC1kYXRhLXBvcnRhbA&amp;ntb=1" TargetMode="External"/><Relationship Id="rId5" Type="http://schemas.openxmlformats.org/officeDocument/2006/relationships/hyperlink" Target="https://www.bing.com/ck/a?!&amp;&amp;p=f4de58cd859e6f96JmltdHM9MTcxMzIyNTYwMCZpZ3VpZD0xNmMyNTg5NC01OTU5LTY4NWItMmFmNS00YWZhNTg0MzY5MTMmaW5zaWQ9NTc0Mg&amp;ptn=3&amp;ver=2&amp;hsh=3&amp;fclid=16c25894-5959-685b-2af5-4afa58436913&amp;psq=oral+health+mortality+rates&amp;u=a1aHR0cHM6Ly93d3cud2hvLmludC9kYXRhL2doby9kYXRhL3RoZW1lcy9vcmFsLWhlYWx0aC1kYXRhLXBvcnRhbA&amp;ntb=1" TargetMode="External"/><Relationship Id="rId4" Type="http://schemas.openxmlformats.org/officeDocument/2006/relationships/hyperlink" Target="https://www.bing.com/ck/a?!&amp;&amp;p=17af61446dd346dbJmltdHM9MTcxMzIyNTYwMCZpZ3VpZD0xNmMyNTg5NC01OTU5LTY4NWItMmFmNS00YWZhNTg0MzY5MTMmaW5zaWQ9NTc0MA&amp;ptn=3&amp;ver=2&amp;hsh=3&amp;fclid=16c25894-5959-685b-2af5-4afa58436913&amp;psq=oral+health+mortality+rates&amp;u=a1aHR0cHM6Ly93d3cuY2RjLmdvdi9vcmFsaGVhbHRoL2NvbmRpdGlvbnMvaW5kZXguaHRtbA&amp;ntb=1" TargetMode="External"/><Relationship Id="rId9" Type="http://schemas.openxmlformats.org/officeDocument/2006/relationships/hyperlink" Target="https://www.bing.com/ck/a?!&amp;&amp;p=339753093e102c0bJmltdHM9MTcxMzIyNTYwMCZpZ3VpZD0xNmMyNTg5NC01OTU5LTY4NWItMmFmNS00YWZhNTg0MzY5MTMmaW5zaWQ9NTczNQ&amp;ptn=3&amp;ver=2&amp;hsh=3&amp;fclid=16c25894-5959-685b-2af5-4afa58436913&amp;psq=oral+health+mortality+rates&amp;u=a1aHR0cHM6Ly93d3cuY2RjLmdvdi9vcmFsaGVhbHRoL2NvbmRpdGlvbnMvaW5kZXguaHRtbA&amp;ntb=1" TargetMode="External"/></Relationships>
</file>

<file path=ppt/slides/_rels/slide37.xml.rels><?xml version="1.0" encoding="UTF-8" standalone="yes"?>
<Relationships xmlns="http://schemas.openxmlformats.org/package/2006/relationships"><Relationship Id="rId8" Type="http://schemas.openxmlformats.org/officeDocument/2006/relationships/image" Target="../media/image66.1"/><Relationship Id="rId3" Type="http://schemas.openxmlformats.org/officeDocument/2006/relationships/hyperlink" Target="https://www.findacode.com/code-set.php?set=ICD10CM&amp;i=31939" TargetMode="External"/><Relationship Id="rId7" Type="http://schemas.openxmlformats.org/officeDocument/2006/relationships/hyperlink" Target="https://www.findacode.com/code-set.php?set=ICD10CM&amp;i=31987"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www.findacode.com/code-set.php?set=ICD10CM&amp;i=31963" TargetMode="External"/><Relationship Id="rId5" Type="http://schemas.openxmlformats.org/officeDocument/2006/relationships/hyperlink" Target="https://www.findacode.com/code-set.php?set=ICD10CM&amp;i=31163" TargetMode="External"/><Relationship Id="rId4" Type="http://schemas.openxmlformats.org/officeDocument/2006/relationships/hyperlink" Target="https://www.findacode.com/code-set.php?set=ICD10CM&amp;i=31976" TargetMode="External"/><Relationship Id="rId9" Type="http://schemas.openxmlformats.org/officeDocument/2006/relationships/hyperlink" Target="https://www.rawpixel.com/search/skate%20board"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hyperlink" Target="https://bing.com/search?q=trauma+coding+needs+two+codes" TargetMode="Externa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hyperlink" Target="mailto:ctaxin@links2success.biz" TargetMode="External"/><Relationship Id="rId1" Type="http://schemas.openxmlformats.org/officeDocument/2006/relationships/slideLayout" Target="../slideLayouts/slideLayout12.xml"/><Relationship Id="rId6" Type="http://schemas.openxmlformats.org/officeDocument/2006/relationships/image" Target="../media/image71.png"/><Relationship Id="rId5" Type="http://schemas.openxmlformats.org/officeDocument/2006/relationships/hyperlink" Target="http://www.dentalmedicalbilling.com/" TargetMode="External"/><Relationship Id="rId4"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7436821-61A1-5E20-7B16-9D7AA7394981}"/>
              </a:ext>
            </a:extLst>
          </p:cNvPr>
          <p:cNvSpPr/>
          <p:nvPr/>
        </p:nvSpPr>
        <p:spPr>
          <a:xfrm>
            <a:off x="-45396" y="1"/>
            <a:ext cx="12237396" cy="6842125"/>
          </a:xfrm>
          <a:prstGeom prst="rect">
            <a:avLst/>
          </a:prstGeom>
          <a:gradFill flip="none" rotWithShape="1">
            <a:gsLst>
              <a:gs pos="35000">
                <a:srgbClr val="0C2030"/>
              </a:gs>
              <a:gs pos="54000">
                <a:srgbClr val="065E6C"/>
              </a:gs>
              <a:gs pos="90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endParaRPr lang="en-US" sz="800" dirty="0">
              <a:solidFill>
                <a:schemeClr val="tx1">
                  <a:alpha val="80000"/>
                </a:schemeClr>
              </a:solidFill>
              <a:latin typeface="Calibri" panose="020F0502020204030204" pitchFamily="34" charset="0"/>
              <a:ea typeface="Calibri" panose="020F0502020204030204" pitchFamily="34" charset="0"/>
              <a:cs typeface="Calibri" panose="020F0502020204030204" pitchFamily="34" charset="0"/>
            </a:endParaRPr>
          </a:p>
          <a:p>
            <a:pPr indent="-228600">
              <a:buFont typeface="Arial" panose="020B0604020202020204" pitchFamily="34" charset="0"/>
              <a:buChar char="•"/>
            </a:pPr>
            <a:r>
              <a:rPr lang="en-US" sz="800" dirty="0">
                <a:solidFill>
                  <a:schemeClr val="tx1">
                    <a:alpha val="80000"/>
                  </a:schemeClr>
                </a:solidFill>
                <a:latin typeface="Calibri" panose="020F0502020204030204" pitchFamily="34" charset="0"/>
                <a:ea typeface="Calibri" panose="020F0502020204030204" pitchFamily="34" charset="0"/>
                <a:cs typeface="Calibri" panose="020F0502020204030204" pitchFamily="34" charset="0"/>
              </a:rPr>
              <a:t>Every effort is made to supply correct and current information, facts are checked often!</a:t>
            </a:r>
          </a:p>
          <a:p>
            <a:pPr indent="-228600">
              <a:buFont typeface="Arial" panose="020B0604020202020204" pitchFamily="34" charset="0"/>
              <a:buChar char="•"/>
            </a:pPr>
            <a:r>
              <a:rPr lang="en-US" sz="800" dirty="0">
                <a:solidFill>
                  <a:schemeClr val="tx1">
                    <a:alpha val="80000"/>
                  </a:schemeClr>
                </a:solidFill>
                <a:latin typeface="Calibri" panose="020F0502020204030204" pitchFamily="34" charset="0"/>
                <a:ea typeface="Calibri" panose="020F0502020204030204" pitchFamily="34" charset="0"/>
                <a:cs typeface="Calibri" panose="020F0502020204030204" pitchFamily="34" charset="0"/>
              </a:rPr>
              <a:t>One doctor may have a different way of doing things from another.  I am simply presenting my views on how to workup common practices to utilize in your office. </a:t>
            </a:r>
          </a:p>
          <a:p>
            <a:pPr indent="-228600">
              <a:buFont typeface="Arial" panose="020B0604020202020204" pitchFamily="34" charset="0"/>
              <a:buChar char="•"/>
            </a:pPr>
            <a:r>
              <a:rPr lang="en-US" sz="800" dirty="0">
                <a:solidFill>
                  <a:schemeClr val="tx1">
                    <a:alpha val="80000"/>
                  </a:schemeClr>
                </a:solidFill>
                <a:latin typeface="Calibri" panose="020F0502020204030204" pitchFamily="34" charset="0"/>
                <a:ea typeface="Calibri" panose="020F0502020204030204" pitchFamily="34" charset="0"/>
                <a:cs typeface="Calibri" panose="020F0502020204030204" pitchFamily="34" charset="0"/>
              </a:rPr>
              <a:t>The codes are owned and licensed for use in my programs.</a:t>
            </a:r>
          </a:p>
          <a:p>
            <a:pPr indent="-228600">
              <a:buFont typeface="Arial" panose="020B0604020202020204" pitchFamily="34" charset="0"/>
              <a:buChar char="•"/>
            </a:pPr>
            <a:r>
              <a:rPr lang="en-US" sz="800" dirty="0">
                <a:solidFill>
                  <a:schemeClr val="tx1">
                    <a:alpha val="80000"/>
                  </a:schemeClr>
                </a:solidFill>
                <a:latin typeface="Calibri" panose="020F0502020204030204" pitchFamily="34" charset="0"/>
                <a:ea typeface="Calibri" panose="020F0502020204030204" pitchFamily="34" charset="0"/>
                <a:cs typeface="Calibri" panose="020F0502020204030204" pitchFamily="34" charset="0"/>
              </a:rPr>
              <a:t>Both the AMA and ADA have contracts with Links 2 Success/Dental Medical Billing allowing the use of codes in my courses.</a:t>
            </a:r>
          </a:p>
          <a:p>
            <a:pPr indent="-228600">
              <a:buFont typeface="Arial" panose="020B0604020202020204" pitchFamily="34" charset="0"/>
              <a:buChar char="•"/>
            </a:pPr>
            <a:r>
              <a:rPr lang="en-US" sz="800" dirty="0">
                <a:solidFill>
                  <a:schemeClr val="tx1">
                    <a:alpha val="80000"/>
                  </a:schemeClr>
                </a:solidFill>
                <a:latin typeface="Calibri" panose="020F0502020204030204" pitchFamily="34" charset="0"/>
                <a:ea typeface="Calibri" panose="020F0502020204030204" pitchFamily="34" charset="0"/>
                <a:cs typeface="Calibri" panose="020F0502020204030204" pitchFamily="34" charset="0"/>
              </a:rPr>
              <a:t>By participating in this presentation, you agree not to use this presentation as medical advice to treat any medical condition in either yourself or others, including but not limited to patients that you are treating.   </a:t>
            </a:r>
          </a:p>
          <a:p>
            <a:pPr indent="-228600">
              <a:buFont typeface="Arial" panose="020B0604020202020204" pitchFamily="34" charset="0"/>
              <a:buChar char="•"/>
            </a:pPr>
            <a:r>
              <a:rPr lang="en-US" sz="800" dirty="0">
                <a:solidFill>
                  <a:schemeClr val="bg1">
                    <a:alpha val="80000"/>
                  </a:schemeClr>
                </a:solidFill>
                <a:latin typeface="Calibri" panose="020F0502020204030204" pitchFamily="34" charset="0"/>
                <a:ea typeface="Calibri" panose="020F0502020204030204" pitchFamily="34" charset="0"/>
                <a:cs typeface="Calibri" panose="020F0502020204030204" pitchFamily="34" charset="0"/>
              </a:rPr>
              <a:t>I welcome any comments or suggestions. </a:t>
            </a:r>
          </a:p>
        </p:txBody>
      </p:sp>
      <p:sp>
        <p:nvSpPr>
          <p:cNvPr id="2052" name="AutoShape 16" descr="The DBS Companies">
            <a:extLst>
              <a:ext uri="{FF2B5EF4-FFF2-40B4-BE49-F238E27FC236}">
                <a16:creationId xmlns:a16="http://schemas.microsoft.com/office/drawing/2014/main" id="{7990947E-75A9-7A29-F2FE-7AD3AE3CE829}"/>
              </a:ext>
            </a:extLst>
          </p:cNvPr>
          <p:cNvSpPr>
            <a:spLocks noChangeAspect="1" noChangeArrowheads="1"/>
          </p:cNvSpPr>
          <p:nvPr/>
        </p:nvSpPr>
        <p:spPr bwMode="auto">
          <a:xfrm>
            <a:off x="1668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p>
        </p:txBody>
      </p:sp>
      <p:sp>
        <p:nvSpPr>
          <p:cNvPr id="2053" name="AutoShape 18" descr="The DBS Companies">
            <a:extLst>
              <a:ext uri="{FF2B5EF4-FFF2-40B4-BE49-F238E27FC236}">
                <a16:creationId xmlns:a16="http://schemas.microsoft.com/office/drawing/2014/main" id="{ADF2D7CA-B0EA-B1AD-B225-8152B168C605}"/>
              </a:ext>
            </a:extLst>
          </p:cNvPr>
          <p:cNvSpPr>
            <a:spLocks noChangeAspect="1" noChangeArrowheads="1"/>
          </p:cNvSpPr>
          <p:nvPr/>
        </p:nvSpPr>
        <p:spPr bwMode="auto">
          <a:xfrm>
            <a:off x="1820863"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p>
        </p:txBody>
      </p:sp>
      <p:sp>
        <p:nvSpPr>
          <p:cNvPr id="2054" name="AutoShape 20" descr="The DBS Companies">
            <a:extLst>
              <a:ext uri="{FF2B5EF4-FFF2-40B4-BE49-F238E27FC236}">
                <a16:creationId xmlns:a16="http://schemas.microsoft.com/office/drawing/2014/main" id="{EC3CF1A7-0EC1-A7E0-6B92-42CE71A994A9}"/>
              </a:ext>
            </a:extLst>
          </p:cNvPr>
          <p:cNvSpPr>
            <a:spLocks noChangeAspect="1" noChangeArrowheads="1"/>
          </p:cNvSpPr>
          <p:nvPr/>
        </p:nvSpPr>
        <p:spPr bwMode="auto">
          <a:xfrm>
            <a:off x="1973263"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p>
        </p:txBody>
      </p:sp>
      <p:sp>
        <p:nvSpPr>
          <p:cNvPr id="2055" name="AutoShape 22" descr="https://static.wixstatic.com/media/71f872_09c162f6935f4659bdc3ab34ebdf5889~mv2_d_8334_1601_s_2.png/v1/fill/w_335,h_65,al_c,q_80,usm_0.66_1.00_0.01/71f872_09c162f6935f4659bdc3ab34ebdf5889~mv2_d_8334_1601_s_2.webp">
            <a:extLst>
              <a:ext uri="{FF2B5EF4-FFF2-40B4-BE49-F238E27FC236}">
                <a16:creationId xmlns:a16="http://schemas.microsoft.com/office/drawing/2014/main" id="{193E3E57-632B-77E4-BE99-935CD31DD67A}"/>
              </a:ext>
            </a:extLst>
          </p:cNvPr>
          <p:cNvSpPr>
            <a:spLocks noChangeAspect="1" noChangeArrowheads="1"/>
          </p:cNvSpPr>
          <p:nvPr/>
        </p:nvSpPr>
        <p:spPr bwMode="auto">
          <a:xfrm>
            <a:off x="2125663" y="3127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p>
        </p:txBody>
      </p:sp>
      <p:sp>
        <p:nvSpPr>
          <p:cNvPr id="2056" name="AutoShape 24" descr="https://static.wixstatic.com/media/71f872_09c162f6935f4659bdc3ab34ebdf5889~mv2_d_8334_1601_s_2.png/v1/fill/w_335,h_65,al_c,q_80,usm_0.66_1.00_0.01/71f872_09c162f6935f4659bdc3ab34ebdf5889~mv2_d_8334_1601_s_2.webp">
            <a:extLst>
              <a:ext uri="{FF2B5EF4-FFF2-40B4-BE49-F238E27FC236}">
                <a16:creationId xmlns:a16="http://schemas.microsoft.com/office/drawing/2014/main" id="{F1F8F213-7B2E-E1D0-8EA3-FB3C25DF1017}"/>
              </a:ext>
            </a:extLst>
          </p:cNvPr>
          <p:cNvSpPr>
            <a:spLocks noChangeAspect="1" noChangeArrowheads="1"/>
          </p:cNvSpPr>
          <p:nvPr/>
        </p:nvSpPr>
        <p:spPr bwMode="auto">
          <a:xfrm>
            <a:off x="2278063" y="4651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p>
        </p:txBody>
      </p:sp>
      <p:sp>
        <p:nvSpPr>
          <p:cNvPr id="2057" name="AutoShape 26" descr="https://static.wixstatic.com/media/71f872_09c162f6935f4659bdc3ab34ebdf5889~mv2_d_8334_1601_s_2.png/v1/fill/w_335,h_65,al_c,q_80,usm_0.66_1.00_0.01/71f872_09c162f6935f4659bdc3ab34ebdf5889~mv2_d_8334_1601_s_2.webp">
            <a:extLst>
              <a:ext uri="{FF2B5EF4-FFF2-40B4-BE49-F238E27FC236}">
                <a16:creationId xmlns:a16="http://schemas.microsoft.com/office/drawing/2014/main" id="{1E2774DE-EB6C-DDB6-2226-769BF86267D1}"/>
              </a:ext>
            </a:extLst>
          </p:cNvPr>
          <p:cNvSpPr>
            <a:spLocks noChangeAspect="1" noChangeArrowheads="1"/>
          </p:cNvSpPr>
          <p:nvPr/>
        </p:nvSpPr>
        <p:spPr bwMode="auto">
          <a:xfrm>
            <a:off x="2430463" y="6175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p>
        </p:txBody>
      </p:sp>
      <p:sp>
        <p:nvSpPr>
          <p:cNvPr id="21" name="Rectangle 2">
            <a:extLst>
              <a:ext uri="{FF2B5EF4-FFF2-40B4-BE49-F238E27FC236}">
                <a16:creationId xmlns:a16="http://schemas.microsoft.com/office/drawing/2014/main" id="{B63BC0CB-B63E-28C3-8D05-2F6BE1F150E0}"/>
              </a:ext>
            </a:extLst>
          </p:cNvPr>
          <p:cNvSpPr txBox="1">
            <a:spLocks noChangeArrowheads="1"/>
          </p:cNvSpPr>
          <p:nvPr/>
        </p:nvSpPr>
        <p:spPr bwMode="auto">
          <a:xfrm>
            <a:off x="4275138" y="4806951"/>
            <a:ext cx="3649662" cy="576263"/>
          </a:xfrm>
          <a:prstGeom prst="rect">
            <a:avLst/>
          </a:prstGeom>
          <a:noFill/>
          <a:ln>
            <a:noFill/>
          </a:ln>
          <a:effec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defRPr/>
            </a:pPr>
            <a:r>
              <a:rPr lang="en-US" sz="1000" dirty="0">
                <a:solidFill>
                  <a:schemeClr val="tx1"/>
                </a:solidFill>
              </a:rPr>
              <a:t>Christine Taxin Adjunct Professor</a:t>
            </a:r>
            <a:endParaRPr lang="en-US" altLang="en-US" sz="1600" b="1" kern="0" dirty="0">
              <a:solidFill>
                <a:schemeClr val="tx1"/>
              </a:solidFill>
              <a:latin typeface="Century Gothic" panose="020B0502020202020204" pitchFamily="34" charset="0"/>
              <a:cs typeface="Arial" panose="020B0604020202020204" pitchFamily="34" charset="0"/>
            </a:endParaRPr>
          </a:p>
        </p:txBody>
      </p:sp>
      <p:sp>
        <p:nvSpPr>
          <p:cNvPr id="2059" name="AutoShape 16" descr="The DBS Companies">
            <a:extLst>
              <a:ext uri="{FF2B5EF4-FFF2-40B4-BE49-F238E27FC236}">
                <a16:creationId xmlns:a16="http://schemas.microsoft.com/office/drawing/2014/main" id="{82CC18BE-4A96-B399-7095-CB6627A9C633}"/>
              </a:ext>
            </a:extLst>
          </p:cNvPr>
          <p:cNvSpPr>
            <a:spLocks noChangeAspect="1" noChangeArrowheads="1"/>
          </p:cNvSpPr>
          <p:nvPr/>
        </p:nvSpPr>
        <p:spPr bwMode="auto">
          <a:xfrm>
            <a:off x="1668463"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p>
        </p:txBody>
      </p:sp>
      <p:sp>
        <p:nvSpPr>
          <p:cNvPr id="2060" name="AutoShape 18" descr="The DBS Companies">
            <a:extLst>
              <a:ext uri="{FF2B5EF4-FFF2-40B4-BE49-F238E27FC236}">
                <a16:creationId xmlns:a16="http://schemas.microsoft.com/office/drawing/2014/main" id="{F837687E-743C-C667-090E-CF22190E27E7}"/>
              </a:ext>
            </a:extLst>
          </p:cNvPr>
          <p:cNvSpPr>
            <a:spLocks noChangeAspect="1" noChangeArrowheads="1"/>
          </p:cNvSpPr>
          <p:nvPr/>
        </p:nvSpPr>
        <p:spPr bwMode="auto">
          <a:xfrm>
            <a:off x="1820863"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p>
        </p:txBody>
      </p:sp>
      <p:sp>
        <p:nvSpPr>
          <p:cNvPr id="2061" name="AutoShape 20" descr="The DBS Companies">
            <a:extLst>
              <a:ext uri="{FF2B5EF4-FFF2-40B4-BE49-F238E27FC236}">
                <a16:creationId xmlns:a16="http://schemas.microsoft.com/office/drawing/2014/main" id="{E9C07737-BF03-B308-D2DA-B81F4896B087}"/>
              </a:ext>
            </a:extLst>
          </p:cNvPr>
          <p:cNvSpPr>
            <a:spLocks noChangeAspect="1" noChangeArrowheads="1"/>
          </p:cNvSpPr>
          <p:nvPr/>
        </p:nvSpPr>
        <p:spPr bwMode="auto">
          <a:xfrm>
            <a:off x="1973263"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p>
        </p:txBody>
      </p:sp>
      <p:sp>
        <p:nvSpPr>
          <p:cNvPr id="2062" name="AutoShape 22" descr="https://static.wixstatic.com/media/71f872_09c162f6935f4659bdc3ab34ebdf5889~mv2_d_8334_1601_s_2.png/v1/fill/w_335,h_65,al_c,q_80,usm_0.66_1.00_0.01/71f872_09c162f6935f4659bdc3ab34ebdf5889~mv2_d_8334_1601_s_2.webp">
            <a:extLst>
              <a:ext uri="{FF2B5EF4-FFF2-40B4-BE49-F238E27FC236}">
                <a16:creationId xmlns:a16="http://schemas.microsoft.com/office/drawing/2014/main" id="{6DF609F9-E1C4-4A5B-04D2-6F5C0A6A5D70}"/>
              </a:ext>
            </a:extLst>
          </p:cNvPr>
          <p:cNvSpPr>
            <a:spLocks noChangeAspect="1" noChangeArrowheads="1"/>
          </p:cNvSpPr>
          <p:nvPr/>
        </p:nvSpPr>
        <p:spPr bwMode="auto">
          <a:xfrm>
            <a:off x="2125663" y="3127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p>
        </p:txBody>
      </p:sp>
      <p:sp>
        <p:nvSpPr>
          <p:cNvPr id="2063" name="AutoShape 24" descr="https://static.wixstatic.com/media/71f872_09c162f6935f4659bdc3ab34ebdf5889~mv2_d_8334_1601_s_2.png/v1/fill/w_335,h_65,al_c,q_80,usm_0.66_1.00_0.01/71f872_09c162f6935f4659bdc3ab34ebdf5889~mv2_d_8334_1601_s_2.webp">
            <a:extLst>
              <a:ext uri="{FF2B5EF4-FFF2-40B4-BE49-F238E27FC236}">
                <a16:creationId xmlns:a16="http://schemas.microsoft.com/office/drawing/2014/main" id="{3D277969-CDCC-A1E0-4936-30EE24345F45}"/>
              </a:ext>
            </a:extLst>
          </p:cNvPr>
          <p:cNvSpPr>
            <a:spLocks noChangeAspect="1" noChangeArrowheads="1"/>
          </p:cNvSpPr>
          <p:nvPr/>
        </p:nvSpPr>
        <p:spPr bwMode="auto">
          <a:xfrm>
            <a:off x="2278063" y="4651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p>
        </p:txBody>
      </p:sp>
      <p:sp>
        <p:nvSpPr>
          <p:cNvPr id="2064" name="AutoShape 26" descr="https://static.wixstatic.com/media/71f872_09c162f6935f4659bdc3ab34ebdf5889~mv2_d_8334_1601_s_2.png/v1/fill/w_335,h_65,al_c,q_80,usm_0.66_1.00_0.01/71f872_09c162f6935f4659bdc3ab34ebdf5889~mv2_d_8334_1601_s_2.webp">
            <a:extLst>
              <a:ext uri="{FF2B5EF4-FFF2-40B4-BE49-F238E27FC236}">
                <a16:creationId xmlns:a16="http://schemas.microsoft.com/office/drawing/2014/main" id="{0769154B-A453-0B80-89DB-2DC7C3CC6A69}"/>
              </a:ext>
            </a:extLst>
          </p:cNvPr>
          <p:cNvSpPr>
            <a:spLocks noChangeAspect="1" noChangeArrowheads="1"/>
          </p:cNvSpPr>
          <p:nvPr/>
        </p:nvSpPr>
        <p:spPr bwMode="auto">
          <a:xfrm>
            <a:off x="2430463" y="6175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p>
        </p:txBody>
      </p:sp>
      <p:sp>
        <p:nvSpPr>
          <p:cNvPr id="10" name="Rectangle 3">
            <a:extLst>
              <a:ext uri="{FF2B5EF4-FFF2-40B4-BE49-F238E27FC236}">
                <a16:creationId xmlns:a16="http://schemas.microsoft.com/office/drawing/2014/main" id="{A60F537D-AE14-122B-3F55-5E158EA95492}"/>
              </a:ext>
            </a:extLst>
          </p:cNvPr>
          <p:cNvSpPr txBox="1">
            <a:spLocks noChangeArrowheads="1"/>
          </p:cNvSpPr>
          <p:nvPr/>
        </p:nvSpPr>
        <p:spPr bwMode="auto">
          <a:xfrm>
            <a:off x="1524000" y="609056"/>
            <a:ext cx="9144000" cy="674996"/>
          </a:xfrm>
          <a:prstGeom prst="rect">
            <a:avLst/>
          </a:prstGeom>
          <a:noFill/>
          <a:ln>
            <a:noFill/>
          </a:ln>
          <a:effectLst/>
        </p:spPr>
        <p:txBody>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eaLnBrk="1" hangingPunct="1">
              <a:spcBef>
                <a:spcPts val="0"/>
              </a:spcBef>
              <a:defRPr/>
            </a:pPr>
            <a:r>
              <a:rPr lang="en-US" altLang="en-US" sz="2600" b="1" kern="0">
                <a:solidFill>
                  <a:schemeClr val="bg2"/>
                </a:solidFill>
                <a:latin typeface="Century Gothic" panose="020B0502020202020204" pitchFamily="34" charset="0"/>
              </a:rPr>
              <a:t>Navigating that Expand Your Horizons </a:t>
            </a:r>
          </a:p>
          <a:p>
            <a:pPr eaLnBrk="1" hangingPunct="1">
              <a:spcBef>
                <a:spcPts val="0"/>
              </a:spcBef>
              <a:defRPr/>
            </a:pPr>
            <a:r>
              <a:rPr lang="en-US" altLang="en-US" sz="2600" b="1" kern="0">
                <a:solidFill>
                  <a:schemeClr val="bg2"/>
                </a:solidFill>
                <a:latin typeface="Century Gothic" panose="020B0502020202020204" pitchFamily="34" charset="0"/>
              </a:rPr>
              <a:t>Billing and Coding</a:t>
            </a:r>
            <a:endParaRPr lang="en-US" altLang="en-US" sz="2600" b="1" kern="0" dirty="0">
              <a:solidFill>
                <a:schemeClr val="bg2"/>
              </a:solidFill>
              <a:latin typeface="Century Gothic" panose="020B0502020202020204" pitchFamily="34" charset="0"/>
            </a:endParaRPr>
          </a:p>
        </p:txBody>
      </p:sp>
      <p:pic>
        <p:nvPicPr>
          <p:cNvPr id="2" name="Picture 1">
            <a:extLst>
              <a:ext uri="{FF2B5EF4-FFF2-40B4-BE49-F238E27FC236}">
                <a16:creationId xmlns:a16="http://schemas.microsoft.com/office/drawing/2014/main" id="{39E77DA1-B045-63C4-21A1-3240320A7938}"/>
              </a:ext>
            </a:extLst>
          </p:cNvPr>
          <p:cNvPicPr>
            <a:picLocks noChangeAspect="1"/>
          </p:cNvPicPr>
          <p:nvPr/>
        </p:nvPicPr>
        <p:blipFill>
          <a:blip r:embed="rId2"/>
          <a:stretch>
            <a:fillRect/>
          </a:stretch>
        </p:blipFill>
        <p:spPr>
          <a:xfrm>
            <a:off x="9536534" y="2142960"/>
            <a:ext cx="1731154" cy="1805082"/>
          </a:xfrm>
          <a:prstGeom prst="rect">
            <a:avLst/>
          </a:prstGeom>
          <a:ln>
            <a:noFill/>
          </a:ln>
          <a:effectLst>
            <a:softEdge rad="11250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FA9B6C6-A247-48A8-9A1C-1E36FA945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5DE320DE-34B5-5A2F-CC15-6D4D0A8B6A3A}"/>
              </a:ext>
            </a:extLst>
          </p:cNvPr>
          <p:cNvSpPr>
            <a:spLocks noGrp="1"/>
          </p:cNvSpPr>
          <p:nvPr>
            <p:ph type="ctrTitle"/>
          </p:nvPr>
        </p:nvSpPr>
        <p:spPr>
          <a:xfrm>
            <a:off x="1301262" y="562047"/>
            <a:ext cx="5409655" cy="1041258"/>
          </a:xfrm>
        </p:spPr>
        <p:txBody>
          <a:bodyPr>
            <a:normAutofit/>
          </a:bodyPr>
          <a:lstStyle/>
          <a:p>
            <a:pPr algn="l"/>
            <a:r>
              <a:rPr lang="en-US" sz="2400" b="1" dirty="0">
                <a:solidFill>
                  <a:srgbClr val="FFFFFF"/>
                </a:solidFill>
              </a:rPr>
              <a:t>You are the new agent in the office!</a:t>
            </a:r>
          </a:p>
        </p:txBody>
      </p:sp>
      <p:sp>
        <p:nvSpPr>
          <p:cNvPr id="3" name="Subtitle 2">
            <a:extLst>
              <a:ext uri="{FF2B5EF4-FFF2-40B4-BE49-F238E27FC236}">
                <a16:creationId xmlns:a16="http://schemas.microsoft.com/office/drawing/2014/main" id="{90516EF0-EEFE-1355-523B-CE0A75D11708}"/>
              </a:ext>
            </a:extLst>
          </p:cNvPr>
          <p:cNvSpPr>
            <a:spLocks noGrp="1"/>
          </p:cNvSpPr>
          <p:nvPr>
            <p:ph type="subTitle" idx="1"/>
          </p:nvPr>
        </p:nvSpPr>
        <p:spPr>
          <a:xfrm>
            <a:off x="6741735" y="4698614"/>
            <a:ext cx="4148993" cy="1198120"/>
          </a:xfrm>
        </p:spPr>
        <p:txBody>
          <a:bodyPr>
            <a:normAutofit/>
          </a:bodyPr>
          <a:lstStyle/>
          <a:p>
            <a:pPr algn="r"/>
            <a:r>
              <a:rPr lang="en-US" sz="2000" dirty="0">
                <a:solidFill>
                  <a:srgbClr val="FFFFFF"/>
                </a:solidFill>
              </a:rPr>
              <a:t>Christine Taxin Adjunct Professor</a:t>
            </a:r>
          </a:p>
        </p:txBody>
      </p:sp>
      <p:sp>
        <p:nvSpPr>
          <p:cNvPr id="10"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176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2"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763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4"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20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6" name="Straight Connector 15">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496322"/>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2E5C4FDC-EAA4-E9DC-FBD4-4B80F4D694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8490104" flipH="1">
            <a:off x="2290413" y="4632226"/>
            <a:ext cx="494324" cy="494324"/>
          </a:xfrm>
          <a:prstGeom prst="rect">
            <a:avLst/>
          </a:prstGeom>
        </p:spPr>
      </p:pic>
      <p:pic>
        <p:nvPicPr>
          <p:cNvPr id="15" name="Picture 14">
            <a:extLst>
              <a:ext uri="{FF2B5EF4-FFF2-40B4-BE49-F238E27FC236}">
                <a16:creationId xmlns:a16="http://schemas.microsoft.com/office/drawing/2014/main" id="{A501C888-CBD5-FCAA-F152-3404A86986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8490104" flipH="1">
            <a:off x="3079753" y="5128336"/>
            <a:ext cx="494324" cy="494324"/>
          </a:xfrm>
          <a:prstGeom prst="rect">
            <a:avLst/>
          </a:prstGeom>
        </p:spPr>
      </p:pic>
      <p:pic>
        <p:nvPicPr>
          <p:cNvPr id="17" name="Picture 16">
            <a:extLst>
              <a:ext uri="{FF2B5EF4-FFF2-40B4-BE49-F238E27FC236}">
                <a16:creationId xmlns:a16="http://schemas.microsoft.com/office/drawing/2014/main" id="{94338C1A-7BEA-64BF-5808-310C5C818D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8490104" flipH="1">
            <a:off x="4077681" y="5724967"/>
            <a:ext cx="494324" cy="494324"/>
          </a:xfrm>
          <a:prstGeom prst="rect">
            <a:avLst/>
          </a:prstGeom>
        </p:spPr>
      </p:pic>
      <p:pic>
        <p:nvPicPr>
          <p:cNvPr id="6" name="Picture 5">
            <a:extLst>
              <a:ext uri="{FF2B5EF4-FFF2-40B4-BE49-F238E27FC236}">
                <a16:creationId xmlns:a16="http://schemas.microsoft.com/office/drawing/2014/main" id="{C4BC5E0D-DFBB-1E7F-F8B1-EADC5196A9BD}"/>
              </a:ext>
            </a:extLst>
          </p:cNvPr>
          <p:cNvPicPr>
            <a:picLocks noChangeAspect="1"/>
          </p:cNvPicPr>
          <p:nvPr/>
        </p:nvPicPr>
        <p:blipFill>
          <a:blip r:embed="rId3"/>
          <a:stretch>
            <a:fillRect/>
          </a:stretch>
        </p:blipFill>
        <p:spPr>
          <a:xfrm>
            <a:off x="7005643" y="957101"/>
            <a:ext cx="4957774" cy="22386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244975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2245" y="1203037"/>
            <a:ext cx="1389720" cy="1811599"/>
          </a:xfrm>
          <a:prstGeom prst="ellipse">
            <a:avLst/>
          </a:prstGeom>
          <a:ln w="254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101600" h="50800" prst="hardEdge"/>
            <a:extrusionClr>
              <a:srgbClr val="000000"/>
            </a:extrusionClr>
          </a:sp3d>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78278" y="2233593"/>
            <a:ext cx="1794430" cy="1904804"/>
          </a:xfrm>
          <a:prstGeom prst="ellipse">
            <a:avLst/>
          </a:prstGeom>
          <a:ln w="254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101600" h="50800" prst="hardEdge"/>
            <a:extrusionClr>
              <a:srgbClr val="000000"/>
            </a:extrusionClr>
          </a:sp3d>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20971" y="3185995"/>
            <a:ext cx="2371853" cy="1137899"/>
          </a:xfrm>
          <a:prstGeom prst="ellipse">
            <a:avLst/>
          </a:prstGeom>
          <a:ln w="254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101600" h="50800" prst="hardEdge"/>
            <a:extrusionClr>
              <a:srgbClr val="000000"/>
            </a:extrusionClr>
          </a:sp3d>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08749" y="5176937"/>
            <a:ext cx="2461244" cy="967905"/>
          </a:xfrm>
          <a:prstGeom prst="ellipse">
            <a:avLst/>
          </a:prstGeom>
          <a:ln w="254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101600" h="50800" prst="hardEdge"/>
            <a:extrusionClr>
              <a:srgbClr val="000000"/>
            </a:extrusionClr>
          </a:sp3d>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18801" y="3429000"/>
            <a:ext cx="1333500" cy="1000125"/>
          </a:xfrm>
          <a:prstGeom prst="ellipse">
            <a:avLst/>
          </a:prstGeom>
          <a:ln w="254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101600" h="50800" prst="hardEdge"/>
            <a:extrusionClr>
              <a:srgbClr val="000000"/>
            </a:extrusionClr>
          </a:sp3d>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83219" y="1565509"/>
            <a:ext cx="2000251" cy="723900"/>
          </a:xfrm>
          <a:prstGeom prst="ellipse">
            <a:avLst/>
          </a:prstGeom>
          <a:ln w="25400" cap="rnd" cmpd="sng">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101600" h="50800" prst="hardEdge"/>
            <a:extrusionClr>
              <a:srgbClr val="000000"/>
            </a:extrusionClr>
          </a:sp3d>
        </p:spPr>
      </p:pic>
      <p:sp>
        <p:nvSpPr>
          <p:cNvPr id="2" name="TextBox 1"/>
          <p:cNvSpPr txBox="1"/>
          <p:nvPr/>
        </p:nvSpPr>
        <p:spPr>
          <a:xfrm>
            <a:off x="271670" y="271670"/>
            <a:ext cx="8631441" cy="748988"/>
          </a:xfrm>
          <a:prstGeom prst="rect">
            <a:avLst/>
          </a:prstGeom>
          <a:noFill/>
        </p:spPr>
        <p:txBody>
          <a:bodyPr wrap="square" rtlCol="0">
            <a:spAutoFit/>
          </a:bodyPr>
          <a:lstStyle/>
          <a:p>
            <a:r>
              <a:rPr lang="en-US" sz="4267" dirty="0">
                <a:latin typeface="+mj-lt"/>
              </a:rPr>
              <a:t>What Tools are in your Diagnostic Box?</a:t>
            </a:r>
          </a:p>
        </p:txBody>
      </p:sp>
      <p:pic>
        <p:nvPicPr>
          <p:cNvPr id="3" name="Picture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541846" y="1315065"/>
            <a:ext cx="1515707" cy="153975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7" name="Content Placeholder 6"/>
          <p:cNvPicPr>
            <a:picLocks noGrp="1" noChangeAspect="1"/>
          </p:cNvPicPr>
          <p:nvPr>
            <p:ph idx="1"/>
          </p:nvPr>
        </p:nvPicPr>
        <p:blipFill>
          <a:blip r:embed="rId10">
            <a:extLst>
              <a:ext uri="{28A0092B-C50C-407E-A947-70E740481C1C}">
                <a14:useLocalDpi xmlns:a14="http://schemas.microsoft.com/office/drawing/2010/main" val="0"/>
              </a:ext>
            </a:extLst>
          </a:blip>
          <a:stretch>
            <a:fillRect/>
          </a:stretch>
        </p:blipFill>
        <p:spPr>
          <a:xfrm>
            <a:off x="541994" y="1314042"/>
            <a:ext cx="2101344" cy="1190625"/>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3" descr="Confocal Laser Scanning Microscopy"/>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1994" y="5176937"/>
            <a:ext cx="1413287" cy="84284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8" name="Picture 17">
            <a:extLst>
              <a:ext uri="{FF2B5EF4-FFF2-40B4-BE49-F238E27FC236}">
                <a16:creationId xmlns:a16="http://schemas.microsoft.com/office/drawing/2014/main" id="{E8B356CE-EF64-7D7F-EFD6-9A3E8CB989F8}"/>
              </a:ext>
            </a:extLst>
          </p:cNvPr>
          <p:cNvPicPr>
            <a:picLocks noChangeAspect="1"/>
          </p:cNvPicPr>
          <p:nvPr/>
        </p:nvPicPr>
        <p:blipFill>
          <a:blip r:embed="rId12"/>
          <a:stretch>
            <a:fillRect/>
          </a:stretch>
        </p:blipFill>
        <p:spPr>
          <a:xfrm>
            <a:off x="9764273" y="401281"/>
            <a:ext cx="1515707" cy="1603513"/>
          </a:xfrm>
          <a:prstGeom prst="rect">
            <a:avLst/>
          </a:prstGeom>
          <a:ln>
            <a:noFill/>
          </a:ln>
          <a:effectLst>
            <a:softEdge rad="112500"/>
          </a:effectLst>
        </p:spPr>
      </p:pic>
      <p:grpSp>
        <p:nvGrpSpPr>
          <p:cNvPr id="19" name="object 2">
            <a:extLst>
              <a:ext uri="{FF2B5EF4-FFF2-40B4-BE49-F238E27FC236}">
                <a16:creationId xmlns:a16="http://schemas.microsoft.com/office/drawing/2014/main" id="{27306458-A289-B5A3-D03E-31593D9D5E74}"/>
              </a:ext>
            </a:extLst>
          </p:cNvPr>
          <p:cNvGrpSpPr/>
          <p:nvPr/>
        </p:nvGrpSpPr>
        <p:grpSpPr>
          <a:xfrm>
            <a:off x="319292" y="2798050"/>
            <a:ext cx="3252545" cy="1525843"/>
            <a:chOff x="0" y="673608"/>
            <a:chExt cx="11879580" cy="6184900"/>
          </a:xfrm>
        </p:grpSpPr>
        <p:pic>
          <p:nvPicPr>
            <p:cNvPr id="20" name="object 3">
              <a:extLst>
                <a:ext uri="{FF2B5EF4-FFF2-40B4-BE49-F238E27FC236}">
                  <a16:creationId xmlns:a16="http://schemas.microsoft.com/office/drawing/2014/main" id="{42BA0172-62A3-B823-9C18-184B6E8D60A5}"/>
                </a:ext>
              </a:extLst>
            </p:cNvPr>
            <p:cNvPicPr/>
            <p:nvPr/>
          </p:nvPicPr>
          <p:blipFill>
            <a:blip r:embed="rId13" cstate="print"/>
            <a:stretch>
              <a:fillRect/>
            </a:stretch>
          </p:blipFill>
          <p:spPr>
            <a:xfrm>
              <a:off x="6573012" y="673608"/>
              <a:ext cx="5306554" cy="6059423"/>
            </a:xfrm>
            <a:prstGeom prst="rect">
              <a:avLst/>
            </a:prstGeom>
          </p:spPr>
        </p:pic>
        <p:pic>
          <p:nvPicPr>
            <p:cNvPr id="21" name="object 4">
              <a:extLst>
                <a:ext uri="{FF2B5EF4-FFF2-40B4-BE49-F238E27FC236}">
                  <a16:creationId xmlns:a16="http://schemas.microsoft.com/office/drawing/2014/main" id="{6867F41A-2F53-DEDA-3602-501C1077435B}"/>
                </a:ext>
              </a:extLst>
            </p:cNvPr>
            <p:cNvPicPr/>
            <p:nvPr/>
          </p:nvPicPr>
          <p:blipFill>
            <a:blip r:embed="rId14" cstate="print"/>
            <a:stretch>
              <a:fillRect/>
            </a:stretch>
          </p:blipFill>
          <p:spPr>
            <a:xfrm>
              <a:off x="0" y="996695"/>
              <a:ext cx="6969252" cy="5861304"/>
            </a:xfrm>
            <a:prstGeom prst="rect">
              <a:avLst/>
            </a:prstGeom>
          </p:spPr>
        </p:pic>
        <p:pic>
          <p:nvPicPr>
            <p:cNvPr id="22" name="object 5">
              <a:extLst>
                <a:ext uri="{FF2B5EF4-FFF2-40B4-BE49-F238E27FC236}">
                  <a16:creationId xmlns:a16="http://schemas.microsoft.com/office/drawing/2014/main" id="{534026C7-2759-2654-1C74-926A26C7DC4D}"/>
                </a:ext>
              </a:extLst>
            </p:cNvPr>
            <p:cNvPicPr/>
            <p:nvPr/>
          </p:nvPicPr>
          <p:blipFill>
            <a:blip r:embed="rId15" cstate="print"/>
            <a:stretch>
              <a:fillRect/>
            </a:stretch>
          </p:blipFill>
          <p:spPr>
            <a:xfrm>
              <a:off x="434340" y="1338072"/>
              <a:ext cx="5948171" cy="4730495"/>
            </a:xfrm>
            <a:prstGeom prst="rect">
              <a:avLst/>
            </a:prstGeom>
          </p:spPr>
        </p:pic>
      </p:grpSp>
      <p:pic>
        <p:nvPicPr>
          <p:cNvPr id="24" name="Picture 23">
            <a:extLst>
              <a:ext uri="{FF2B5EF4-FFF2-40B4-BE49-F238E27FC236}">
                <a16:creationId xmlns:a16="http://schemas.microsoft.com/office/drawing/2014/main" id="{E82F11FA-6BFF-14E9-19A0-8CCC3DA5E443}"/>
              </a:ext>
            </a:extLst>
          </p:cNvPr>
          <p:cNvPicPr>
            <a:picLocks noChangeAspect="1"/>
          </p:cNvPicPr>
          <p:nvPr/>
        </p:nvPicPr>
        <p:blipFill>
          <a:blip r:embed="rId16"/>
          <a:stretch>
            <a:fillRect/>
          </a:stretch>
        </p:blipFill>
        <p:spPr>
          <a:xfrm>
            <a:off x="4026021" y="5176937"/>
            <a:ext cx="2314898" cy="562053"/>
          </a:xfrm>
          <a:prstGeom prst="rect">
            <a:avLst/>
          </a:prstGeom>
        </p:spPr>
      </p:pic>
      <p:pic>
        <p:nvPicPr>
          <p:cNvPr id="26" name="Picture 25">
            <a:extLst>
              <a:ext uri="{FF2B5EF4-FFF2-40B4-BE49-F238E27FC236}">
                <a16:creationId xmlns:a16="http://schemas.microsoft.com/office/drawing/2014/main" id="{AC869C75-33EF-71BF-0170-F83C66BD7EE8}"/>
              </a:ext>
            </a:extLst>
          </p:cNvPr>
          <p:cNvPicPr>
            <a:picLocks noChangeAspect="1"/>
          </p:cNvPicPr>
          <p:nvPr/>
        </p:nvPicPr>
        <p:blipFill>
          <a:blip r:embed="rId17"/>
          <a:stretch>
            <a:fillRect/>
          </a:stretch>
        </p:blipFill>
        <p:spPr>
          <a:xfrm>
            <a:off x="6340920" y="5003305"/>
            <a:ext cx="2371854" cy="1291988"/>
          </a:xfrm>
          <a:prstGeom prst="rect">
            <a:avLst/>
          </a:prstGeom>
          <a:ln>
            <a:noFill/>
          </a:ln>
          <a:effectLst>
            <a:outerShdw blurRad="292100" dist="139700" dir="2700000" algn="tl" rotWithShape="0">
              <a:srgbClr val="333333">
                <a:alpha val="65000"/>
              </a:srgbClr>
            </a:outerShdw>
          </a:effectLst>
        </p:spPr>
      </p:pic>
      <p:pic>
        <p:nvPicPr>
          <p:cNvPr id="28" name="Picture 27">
            <a:extLst>
              <a:ext uri="{FF2B5EF4-FFF2-40B4-BE49-F238E27FC236}">
                <a16:creationId xmlns:a16="http://schemas.microsoft.com/office/drawing/2014/main" id="{742B9BA5-3335-C152-DB02-E6B5DF328EE9}"/>
              </a:ext>
            </a:extLst>
          </p:cNvPr>
          <p:cNvPicPr>
            <a:picLocks noChangeAspect="1"/>
          </p:cNvPicPr>
          <p:nvPr/>
        </p:nvPicPr>
        <p:blipFill>
          <a:blip r:embed="rId18"/>
          <a:stretch>
            <a:fillRect/>
          </a:stretch>
        </p:blipFill>
        <p:spPr>
          <a:xfrm>
            <a:off x="2372898" y="4597018"/>
            <a:ext cx="1814789" cy="17218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72233379"/>
      </p:ext>
    </p:extLst>
  </p:cSld>
  <p:clrMapOvr>
    <a:masterClrMapping/>
  </p:clrMapOvr>
  <mc:AlternateContent xmlns:mc="http://schemas.openxmlformats.org/markup-compatibility/2006" xmlns:p14="http://schemas.microsoft.com/office/powerpoint/2010/main">
    <mc:Choice Requires="p14">
      <p:transition spd="slow" p14:dur="175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0C35660-D912-1B46-B548-281F5285FBAA}"/>
              </a:ext>
            </a:extLst>
          </p:cNvPr>
          <p:cNvSpPr/>
          <p:nvPr/>
        </p:nvSpPr>
        <p:spPr>
          <a:xfrm>
            <a:off x="0" y="6186439"/>
            <a:ext cx="12192000" cy="6810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5">
            <a:extLst>
              <a:ext uri="{FF2B5EF4-FFF2-40B4-BE49-F238E27FC236}">
                <a16:creationId xmlns:a16="http://schemas.microsoft.com/office/drawing/2014/main" id="{870C3D40-94A7-0E4C-BD6F-5DE6F858F1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1CF06290-FAA7-124F-B57C-3B6CE1E14236}" type="slidenum">
              <a:rPr lang="en-US" smtClean="0"/>
              <a:pPr/>
              <a:t>4</a:t>
            </a:fld>
            <a:endParaRPr lang="en-US"/>
          </a:p>
        </p:txBody>
      </p:sp>
      <p:pic>
        <p:nvPicPr>
          <p:cNvPr id="12" name="Picture 11">
            <a:extLst>
              <a:ext uri="{FF2B5EF4-FFF2-40B4-BE49-F238E27FC236}">
                <a16:creationId xmlns:a16="http://schemas.microsoft.com/office/drawing/2014/main" id="{F59E3566-3CEE-BB49-8DEB-473E32B5A5BE}"/>
              </a:ext>
            </a:extLst>
          </p:cNvPr>
          <p:cNvPicPr>
            <a:picLocks noChangeAspect="1"/>
          </p:cNvPicPr>
          <p:nvPr/>
        </p:nvPicPr>
        <p:blipFill rotWithShape="1">
          <a:blip r:embed="rId3"/>
          <a:srcRect l="1" t="86137" r="806" b="11885"/>
          <a:stretch/>
        </p:blipFill>
        <p:spPr>
          <a:xfrm>
            <a:off x="0" y="-12953"/>
            <a:ext cx="12192000" cy="243142"/>
          </a:xfrm>
          <a:prstGeom prst="rect">
            <a:avLst/>
          </a:prstGeom>
        </p:spPr>
      </p:pic>
      <p:pic>
        <p:nvPicPr>
          <p:cNvPr id="14" name="Picture 13">
            <a:extLst>
              <a:ext uri="{FF2B5EF4-FFF2-40B4-BE49-F238E27FC236}">
                <a16:creationId xmlns:a16="http://schemas.microsoft.com/office/drawing/2014/main" id="{453C4597-9B72-1843-8204-6202763E802B}"/>
              </a:ext>
            </a:extLst>
          </p:cNvPr>
          <p:cNvPicPr>
            <a:picLocks noChangeAspect="1"/>
          </p:cNvPicPr>
          <p:nvPr/>
        </p:nvPicPr>
        <p:blipFill>
          <a:blip r:embed="rId4"/>
          <a:stretch>
            <a:fillRect/>
          </a:stretch>
        </p:blipFill>
        <p:spPr>
          <a:xfrm>
            <a:off x="393869" y="6327559"/>
            <a:ext cx="1367197" cy="410850"/>
          </a:xfrm>
          <a:prstGeom prst="rect">
            <a:avLst/>
          </a:prstGeom>
        </p:spPr>
      </p:pic>
      <p:pic>
        <p:nvPicPr>
          <p:cNvPr id="15" name="Picture 14" descr="A close-up of a computer&#10;&#10;Description automatically generated">
            <a:extLst>
              <a:ext uri="{FF2B5EF4-FFF2-40B4-BE49-F238E27FC236}">
                <a16:creationId xmlns:a16="http://schemas.microsoft.com/office/drawing/2014/main" id="{829BB5A9-D18A-C9E6-9D33-74360092CCD9}"/>
              </a:ext>
            </a:extLst>
          </p:cNvPr>
          <p:cNvPicPr>
            <a:picLocks noChangeAspect="1"/>
          </p:cNvPicPr>
          <p:nvPr/>
        </p:nvPicPr>
        <p:blipFill>
          <a:blip r:embed="rId5"/>
          <a:stretch>
            <a:fillRect/>
          </a:stretch>
        </p:blipFill>
        <p:spPr>
          <a:xfrm>
            <a:off x="-654" y="-10583"/>
            <a:ext cx="12193308" cy="6879166"/>
          </a:xfrm>
          <a:prstGeom prst="rect">
            <a:avLst/>
          </a:prstGeom>
        </p:spPr>
      </p:pic>
    </p:spTree>
    <p:extLst>
      <p:ext uri="{BB962C8B-B14F-4D97-AF65-F5344CB8AC3E}">
        <p14:creationId xmlns:p14="http://schemas.microsoft.com/office/powerpoint/2010/main" val="3365490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3AD17A5-C076-4B4E-B59A-FAF2EEB39F26}"/>
              </a:ext>
            </a:extLst>
          </p:cNvPr>
          <p:cNvSpPr>
            <a:spLocks noGrp="1"/>
          </p:cNvSpPr>
          <p:nvPr>
            <p:ph type="ftr" sz="quarter" idx="11"/>
          </p:nvPr>
        </p:nvSpPr>
        <p:spPr/>
        <p:txBody>
          <a:bodyPr/>
          <a:lstStyle/>
          <a:p>
            <a:r>
              <a:rPr lang="en-US"/>
              <a:t>www.dentalmedicalbilling.com/914-450-2906  - ctaxin@links2success.biz</a:t>
            </a:r>
          </a:p>
        </p:txBody>
      </p:sp>
      <p:sp>
        <p:nvSpPr>
          <p:cNvPr id="4" name="Slide Number Placeholder 3">
            <a:extLst>
              <a:ext uri="{FF2B5EF4-FFF2-40B4-BE49-F238E27FC236}">
                <a16:creationId xmlns:a16="http://schemas.microsoft.com/office/drawing/2014/main" id="{EA8DCA29-EDF5-49E5-B687-479B7BB8544E}"/>
              </a:ext>
            </a:extLst>
          </p:cNvPr>
          <p:cNvSpPr>
            <a:spLocks noGrp="1"/>
          </p:cNvSpPr>
          <p:nvPr>
            <p:ph type="sldNum" sz="quarter" idx="12"/>
          </p:nvPr>
        </p:nvSpPr>
        <p:spPr/>
        <p:txBody>
          <a:bodyPr/>
          <a:lstStyle/>
          <a:p>
            <a:fld id="{01B85344-4770-431C-98BC-8518A52107FD}" type="slidenum">
              <a:rPr lang="en-US" smtClean="0"/>
              <a:t>5</a:t>
            </a:fld>
            <a:endParaRPr lang="en-US"/>
          </a:p>
        </p:txBody>
      </p:sp>
      <p:sp>
        <p:nvSpPr>
          <p:cNvPr id="2" name="Title 1">
            <a:extLst>
              <a:ext uri="{FF2B5EF4-FFF2-40B4-BE49-F238E27FC236}">
                <a16:creationId xmlns:a16="http://schemas.microsoft.com/office/drawing/2014/main" id="{F6B790A7-86A5-4426-9E08-CE4C6FD95B7F}"/>
              </a:ext>
              <a:ext uri="{C183D7F6-B498-43B3-948B-1728B52AA6E4}">
                <adec:decorative xmlns:adec="http://schemas.microsoft.com/office/drawing/2017/decorative" val="1"/>
              </a:ext>
            </a:extLst>
          </p:cNvPr>
          <p:cNvSpPr>
            <a:spLocks noGrp="1"/>
          </p:cNvSpPr>
          <p:nvPr>
            <p:ph type="title" idx="4294967295"/>
          </p:nvPr>
        </p:nvSpPr>
        <p:spPr>
          <a:xfrm>
            <a:off x="817122" y="920885"/>
            <a:ext cx="3339831" cy="4254230"/>
          </a:xfrm>
        </p:spPr>
        <p:txBody>
          <a:bodyPr/>
          <a:lstStyle/>
          <a:p>
            <a:r>
              <a:rPr lang="en-US" dirty="0"/>
              <a:t>United Health Care Policy</a:t>
            </a:r>
          </a:p>
        </p:txBody>
      </p:sp>
      <p:pic>
        <p:nvPicPr>
          <p:cNvPr id="5" name="Content Placeholder 4">
            <a:extLst>
              <a:ext uri="{FF2B5EF4-FFF2-40B4-BE49-F238E27FC236}">
                <a16:creationId xmlns:a16="http://schemas.microsoft.com/office/drawing/2014/main" id="{91BA09C0-AE80-4A63-BAE8-EAF7F2DA4342}"/>
              </a:ext>
            </a:extLst>
          </p:cNvPr>
          <p:cNvPicPr>
            <a:picLocks noGrp="1" noChangeAspect="1"/>
          </p:cNvPicPr>
          <p:nvPr>
            <p:ph sz="half" idx="4294967295"/>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5300663" y="920885"/>
            <a:ext cx="5704563" cy="4306111"/>
          </a:xfrm>
        </p:spPr>
      </p:pic>
    </p:spTree>
    <p:extLst>
      <p:ext uri="{BB962C8B-B14F-4D97-AF65-F5344CB8AC3E}">
        <p14:creationId xmlns:p14="http://schemas.microsoft.com/office/powerpoint/2010/main" val="3897856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09F3F54-0405-BC7D-D63B-6624857A0E20}"/>
              </a:ext>
            </a:extLst>
          </p:cNvPr>
          <p:cNvSpPr txBox="1"/>
          <p:nvPr/>
        </p:nvSpPr>
        <p:spPr>
          <a:xfrm>
            <a:off x="1535371" y="2702257"/>
            <a:ext cx="9935571" cy="3426158"/>
          </a:xfrm>
          <a:prstGeom prst="rect">
            <a:avLst/>
          </a:prstGeom>
        </p:spPr>
        <p:txBody>
          <a:bodyPr rot="0" spcFirstLastPara="0" vertOverflow="overflow" horzOverflow="overflow" vert="horz" lIns="109728" tIns="109728" rIns="109728" bIns="91440" numCol="1" spcCol="0" rtlCol="0" fromWordArt="0" anchor="t" anchorCtr="0" forceAA="0" compatLnSpc="1">
            <a:prstTxWarp prst="textNoShape">
              <a:avLst/>
            </a:prstTxWarp>
            <a:normAutofit/>
          </a:bodyPr>
          <a:lstStyle/>
          <a:p>
            <a:pPr>
              <a:lnSpc>
                <a:spcPct val="140000"/>
              </a:lnSpc>
              <a:spcBef>
                <a:spcPts val="930"/>
              </a:spcBef>
              <a:buFont typeface="Corbel" panose="020B0503020204020204" pitchFamily="34" charset="0"/>
            </a:pPr>
            <a:r>
              <a:rPr lang="en-US" spc="150">
                <a:solidFill>
                  <a:schemeClr val="tx1">
                    <a:lumMod val="75000"/>
                    <a:lumOff val="25000"/>
                  </a:schemeClr>
                </a:solidFill>
              </a:rPr>
              <a:t>Educate your</a:t>
            </a:r>
          </a:p>
          <a:p>
            <a:pPr>
              <a:lnSpc>
                <a:spcPct val="140000"/>
              </a:lnSpc>
              <a:spcBef>
                <a:spcPts val="930"/>
              </a:spcBef>
              <a:buFont typeface="Corbel" panose="020B0503020204020204" pitchFamily="34" charset="0"/>
            </a:pPr>
            <a:r>
              <a:rPr lang="en-US" spc="150">
                <a:solidFill>
                  <a:schemeClr val="tx1">
                    <a:lumMod val="75000"/>
                    <a:lumOff val="25000"/>
                  </a:schemeClr>
                </a:solidFill>
              </a:rPr>
              <a:t>Patients!</a:t>
            </a:r>
          </a:p>
        </p:txBody>
      </p:sp>
      <p:sp>
        <p:nvSpPr>
          <p:cNvPr id="4" name="TextBox 3">
            <a:extLst>
              <a:ext uri="{FF2B5EF4-FFF2-40B4-BE49-F238E27FC236}">
                <a16:creationId xmlns:a16="http://schemas.microsoft.com/office/drawing/2014/main" id="{4E82C22D-AE65-F655-55E1-5FDE6DE50077}"/>
              </a:ext>
            </a:extLst>
          </p:cNvPr>
          <p:cNvSpPr txBox="1"/>
          <p:nvPr/>
        </p:nvSpPr>
        <p:spPr>
          <a:xfrm>
            <a:off x="4328033" y="-218951"/>
            <a:ext cx="8026499" cy="7295902"/>
          </a:xfrm>
          <a:prstGeom prst="round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en-US" sz="1000"/>
              <a:t>A </a:t>
            </a:r>
            <a:r>
              <a:rPr lang="en-US" sz="1050" b="1"/>
              <a:t>CBCT Scan</a:t>
            </a:r>
            <a:r>
              <a:rPr lang="en-US" sz="1000"/>
              <a:t>, also known as a cone beam computerized tomography, is an x-ray technique that produces 3D (3 dimensional) images of your skull, allowing for visualization of internal body bony structures in cross section (rather than as overlapping images typically produced by conventional x- ray exams). CBCT scans are primarily used to visualize bony structures, such as teeth and your jaws, and not for soft tissues such as your tongue or gums.</a:t>
            </a:r>
            <a:endParaRPr lang="en-US" sz="1000">
              <a:ea typeface="Meiryo"/>
            </a:endParaRPr>
          </a:p>
          <a:p>
            <a:pPr>
              <a:spcAft>
                <a:spcPts val="600"/>
              </a:spcAft>
            </a:pPr>
            <a:endParaRPr lang="en-US" sz="1050" b="1">
              <a:ea typeface="Meiryo"/>
            </a:endParaRPr>
          </a:p>
          <a:p>
            <a:pPr>
              <a:spcAft>
                <a:spcPts val="600"/>
              </a:spcAft>
            </a:pPr>
            <a:r>
              <a:rPr lang="en-US" sz="1050" b="1"/>
              <a:t>Advantages of CBCT Scan over conventional x-rays:</a:t>
            </a:r>
            <a:endParaRPr lang="en-US" sz="1050" b="1">
              <a:ea typeface="Meiryo"/>
            </a:endParaRPr>
          </a:p>
          <a:p>
            <a:pPr>
              <a:spcAft>
                <a:spcPts val="600"/>
              </a:spcAft>
            </a:pPr>
            <a:r>
              <a:rPr lang="en-US" sz="1000"/>
              <a:t>A conventional x-ray of your mouth limits your dentist to a two-dimensional or 2D visualization. Diagnosis and treatment planning can require a more complete understanding of complex three-dimensional or 3D anatomy. CBCT examinations provide a wealth of 3D information which may be used wen planning for dental implants, surgical extractions, maxillofacial surgery, and advanced dental restorative procedures.</a:t>
            </a:r>
            <a:endParaRPr lang="en-US" sz="1000">
              <a:ea typeface="Meiryo"/>
            </a:endParaRPr>
          </a:p>
          <a:p>
            <a:pPr>
              <a:spcAft>
                <a:spcPts val="600"/>
              </a:spcAft>
            </a:pPr>
            <a:endParaRPr lang="en-US" sz="1050" b="1">
              <a:ea typeface="Meiryo"/>
            </a:endParaRPr>
          </a:p>
          <a:p>
            <a:pPr>
              <a:spcAft>
                <a:spcPts val="600"/>
              </a:spcAft>
            </a:pPr>
            <a:r>
              <a:rPr lang="en-US" sz="1050" b="1"/>
              <a:t>Benefits of CBCT Scan include:</a:t>
            </a:r>
            <a:endParaRPr lang="en-US" sz="1050" b="1">
              <a:ea typeface="Meiryo"/>
            </a:endParaRPr>
          </a:p>
          <a:p>
            <a:pPr>
              <a:spcAft>
                <a:spcPts val="600"/>
              </a:spcAft>
            </a:pPr>
            <a:r>
              <a:rPr lang="en-US" sz="1000"/>
              <a:t>Visualization of vital structures such as nerves and sinus cavities. Higher accuracy in determining bone volume and bone density when planning implant surgery. Greater chance for diagnosis condition such as vertical root fractures that can be missed on conventional x-ray films. Greater chance of providing images and information which may result in the patient avoiding unnecessary dental treatment. The CBCT scan enhances your dentist's ability to see what needs to be done before your treatment is started.</a:t>
            </a:r>
            <a:endParaRPr lang="en-US" sz="1000">
              <a:ea typeface="Meiryo"/>
            </a:endParaRPr>
          </a:p>
          <a:p>
            <a:pPr>
              <a:spcAft>
                <a:spcPts val="600"/>
              </a:spcAft>
            </a:pPr>
            <a:endParaRPr lang="en-US" sz="1050" b="1">
              <a:ea typeface="Meiryo"/>
            </a:endParaRPr>
          </a:p>
          <a:p>
            <a:pPr>
              <a:spcAft>
                <a:spcPts val="600"/>
              </a:spcAft>
            </a:pPr>
            <a:r>
              <a:rPr lang="en-US" sz="1050" b="1"/>
              <a:t>Radiation:</a:t>
            </a:r>
            <a:endParaRPr lang="en-US" sz="1050" b="1">
              <a:ea typeface="Meiryo"/>
            </a:endParaRPr>
          </a:p>
          <a:p>
            <a:pPr>
              <a:spcAft>
                <a:spcPts val="600"/>
              </a:spcAft>
            </a:pPr>
            <a:r>
              <a:rPr lang="en-US" sz="1000"/>
              <a:t>CBCT scans, like conventional x-rays, expose you to radiation. The amount of radiation used for CBCT examinations is carefully controlled to ensure the smallest possible amount is used that will still give a useful result. The dosage per scan is equivalent to 2 regular dental x-rays: however, all radiation exposure is linked with a slightly higher risk of developing cancer. The advantages of the CBCT scan outweigh this disadvantage.</a:t>
            </a:r>
            <a:endParaRPr lang="en-US" sz="1000">
              <a:ea typeface="Meiryo"/>
            </a:endParaRPr>
          </a:p>
          <a:p>
            <a:pPr>
              <a:spcAft>
                <a:spcPts val="600"/>
              </a:spcAft>
            </a:pPr>
            <a:endParaRPr lang="en-US" sz="1050" b="1">
              <a:ea typeface="Meiryo"/>
            </a:endParaRPr>
          </a:p>
          <a:p>
            <a:pPr>
              <a:spcAft>
                <a:spcPts val="600"/>
              </a:spcAft>
            </a:pPr>
            <a:r>
              <a:rPr lang="en-US" sz="1050" b="1"/>
              <a:t>Pregnancy:</a:t>
            </a:r>
            <a:endParaRPr lang="en-US" sz="1050" b="1">
              <a:ea typeface="Meiryo"/>
            </a:endParaRPr>
          </a:p>
          <a:p>
            <a:pPr>
              <a:spcAft>
                <a:spcPts val="600"/>
              </a:spcAft>
            </a:pPr>
            <a:r>
              <a:rPr lang="en-US" sz="1000"/>
              <a:t>Women who are pregnant should not undergo a CBCT scan due to the potential exposure to the fetus. Please tell your doctor if you are pregnant or planning to become pregnant.</a:t>
            </a:r>
            <a:endParaRPr lang="en-US" sz="1000">
              <a:ea typeface="Meiryo"/>
            </a:endParaRPr>
          </a:p>
          <a:p>
            <a:pPr>
              <a:spcAft>
                <a:spcPts val="600"/>
              </a:spcAft>
            </a:pPr>
            <a:endParaRPr lang="en-US" sz="1050" b="1">
              <a:ea typeface="Meiryo"/>
            </a:endParaRPr>
          </a:p>
          <a:p>
            <a:pPr>
              <a:spcAft>
                <a:spcPts val="600"/>
              </a:spcAft>
            </a:pPr>
            <a:r>
              <a:rPr lang="en-US" sz="1050" b="1"/>
              <a:t>Diagnosis of non-dental conditions:</a:t>
            </a:r>
            <a:endParaRPr lang="en-US" sz="1050" b="1">
              <a:ea typeface="Meiryo"/>
            </a:endParaRPr>
          </a:p>
          <a:p>
            <a:pPr>
              <a:spcAft>
                <a:spcPts val="600"/>
              </a:spcAft>
            </a:pPr>
            <a:r>
              <a:rPr lang="en-US" sz="1000"/>
              <a:t>While parts of your anatomy beyond your mouth and jaw may be visualized in the scan, your doctor may not be qualified to diagnose conditions that may be present in the head and neck beyond the dental zone. A CBCT may show evidence of disease of the cervical spine, skull or arteries. An oral maxillofacial radiologist will review your scan to identify any abnormalities, asymmetries, or pathological conditions noted upon the CBCT scan.</a:t>
            </a:r>
            <a:endParaRPr lang="en-US" sz="1000">
              <a:ea typeface="Meiryo"/>
            </a:endParaRPr>
          </a:p>
        </p:txBody>
      </p:sp>
    </p:spTree>
    <p:extLst>
      <p:ext uri="{BB962C8B-B14F-4D97-AF65-F5344CB8AC3E}">
        <p14:creationId xmlns:p14="http://schemas.microsoft.com/office/powerpoint/2010/main" val="2394014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0D24-B4F8-113B-0D40-C6C2304E1EF2}"/>
              </a:ext>
            </a:extLst>
          </p:cNvPr>
          <p:cNvSpPr>
            <a:spLocks noGrp="1"/>
          </p:cNvSpPr>
          <p:nvPr>
            <p:ph type="title"/>
          </p:nvPr>
        </p:nvSpPr>
        <p:spPr/>
        <p:txBody>
          <a:bodyPr/>
          <a:lstStyle/>
          <a:p>
            <a:br>
              <a:rPr lang="en-US" dirty="0"/>
            </a:br>
            <a:r>
              <a:rPr lang="en-US" dirty="0"/>
              <a:t>Tele-dentistry </a:t>
            </a:r>
          </a:p>
        </p:txBody>
      </p:sp>
      <p:sp>
        <p:nvSpPr>
          <p:cNvPr id="3" name="Content Placeholder 2">
            <a:extLst>
              <a:ext uri="{FF2B5EF4-FFF2-40B4-BE49-F238E27FC236}">
                <a16:creationId xmlns:a16="http://schemas.microsoft.com/office/drawing/2014/main" id="{813F1658-28C0-62F3-46E2-AC6101884DF4}"/>
              </a:ext>
            </a:extLst>
          </p:cNvPr>
          <p:cNvSpPr>
            <a:spLocks noGrp="1"/>
          </p:cNvSpPr>
          <p:nvPr>
            <p:ph idx="1"/>
          </p:nvPr>
        </p:nvSpPr>
        <p:spPr/>
        <p:txBody>
          <a:bodyPr>
            <a:normAutofit/>
          </a:bodyPr>
          <a:lstStyle/>
          <a:p>
            <a:pPr>
              <a:lnSpc>
                <a:spcPct val="100000"/>
              </a:lnSpc>
            </a:pPr>
            <a:r>
              <a:rPr lang="en-US" sz="1800" dirty="0"/>
              <a:t>Uses virtual communication technology to provide patients with dental care. – Advice for non-emergency dental issues: • Oral pain and swollen gums • Broken, chipped or sensitive teeth • Sores, lesions, swelling or infections • Clinically appropriate, non-DEA controlled prescriptions when needed • Second opinions for oral health diagnoses and treatment options</a:t>
            </a:r>
          </a:p>
          <a:p>
            <a:pPr>
              <a:lnSpc>
                <a:spcPct val="100000"/>
              </a:lnSpc>
            </a:pPr>
            <a:r>
              <a:rPr lang="en-US" sz="1800" dirty="0"/>
              <a:t>A great tool to use when hiring a virtual assistant to make appointments, verify benefits, and have all the forms filled out.</a:t>
            </a:r>
          </a:p>
          <a:p>
            <a:pPr>
              <a:lnSpc>
                <a:spcPct val="100000"/>
              </a:lnSpc>
            </a:pPr>
            <a:r>
              <a:rPr lang="en-US" sz="1800" dirty="0"/>
              <a:t>This can be done by a virtual assistant, who daily answers the phone and uses tele-dentistry to work with patients as if she was in the office.  </a:t>
            </a:r>
          </a:p>
          <a:p>
            <a:pPr>
              <a:lnSpc>
                <a:spcPct val="100000"/>
              </a:lnSpc>
            </a:pPr>
            <a:r>
              <a:rPr lang="en-US" sz="1800" dirty="0"/>
              <a:t>No interruptions, and a personal touch who can also make sure every paper is filled out, and the doctor can see them before the patient comes to the office.  </a:t>
            </a:r>
          </a:p>
          <a:p>
            <a:endParaRPr lang="en-US" sz="2400" dirty="0"/>
          </a:p>
        </p:txBody>
      </p:sp>
    </p:spTree>
    <p:extLst>
      <p:ext uri="{BB962C8B-B14F-4D97-AF65-F5344CB8AC3E}">
        <p14:creationId xmlns:p14="http://schemas.microsoft.com/office/powerpoint/2010/main" val="3089105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00710" y="576326"/>
            <a:ext cx="10137140" cy="6295136"/>
          </a:xfrm>
          <a:prstGeom prst="rect">
            <a:avLst/>
          </a:prstGeom>
        </p:spPr>
      </p:pic>
      <p:sp>
        <p:nvSpPr>
          <p:cNvPr id="3" name="object 3"/>
          <p:cNvSpPr txBox="1"/>
          <p:nvPr/>
        </p:nvSpPr>
        <p:spPr>
          <a:xfrm>
            <a:off x="2172268" y="1524406"/>
            <a:ext cx="6961505" cy="4688840"/>
          </a:xfrm>
          <a:prstGeom prst="rect">
            <a:avLst/>
          </a:prstGeom>
        </p:spPr>
        <p:txBody>
          <a:bodyPr vert="horz" wrap="square" lIns="0" tIns="12700" rIns="0" bIns="0" rtlCol="0">
            <a:spAutoFit/>
          </a:bodyPr>
          <a:lstStyle/>
          <a:p>
            <a:pPr marL="12700" marR="288290">
              <a:lnSpc>
                <a:spcPct val="100000"/>
              </a:lnSpc>
              <a:spcBef>
                <a:spcPts val="100"/>
              </a:spcBef>
            </a:pPr>
            <a:r>
              <a:rPr sz="1800" spc="-20" dirty="0">
                <a:latin typeface="Calibri"/>
                <a:cs typeface="Calibri"/>
              </a:rPr>
              <a:t>Your</a:t>
            </a:r>
            <a:r>
              <a:rPr sz="1800" spc="-30" dirty="0">
                <a:latin typeface="Calibri"/>
                <a:cs typeface="Calibri"/>
              </a:rPr>
              <a:t> </a:t>
            </a:r>
            <a:r>
              <a:rPr sz="1800" dirty="0">
                <a:latin typeface="Calibri"/>
                <a:cs typeface="Calibri"/>
              </a:rPr>
              <a:t>phone is</a:t>
            </a:r>
            <a:r>
              <a:rPr sz="1800" spc="-20" dirty="0">
                <a:latin typeface="Calibri"/>
                <a:cs typeface="Calibri"/>
              </a:rPr>
              <a:t> </a:t>
            </a:r>
            <a:r>
              <a:rPr sz="1800" dirty="0">
                <a:latin typeface="Calibri"/>
                <a:cs typeface="Calibri"/>
              </a:rPr>
              <a:t>the</a:t>
            </a:r>
            <a:r>
              <a:rPr sz="1800" spc="-20" dirty="0">
                <a:latin typeface="Calibri"/>
                <a:cs typeface="Calibri"/>
              </a:rPr>
              <a:t> </a:t>
            </a:r>
            <a:r>
              <a:rPr sz="1800" dirty="0">
                <a:latin typeface="Calibri"/>
                <a:cs typeface="Calibri"/>
              </a:rPr>
              <a:t>subject</a:t>
            </a:r>
            <a:r>
              <a:rPr sz="1800" spc="-25" dirty="0">
                <a:latin typeface="Calibri"/>
                <a:cs typeface="Calibri"/>
              </a:rPr>
              <a:t> </a:t>
            </a:r>
            <a:r>
              <a:rPr sz="1800" dirty="0">
                <a:latin typeface="Calibri"/>
                <a:cs typeface="Calibri"/>
              </a:rPr>
              <a:t>information</a:t>
            </a:r>
            <a:r>
              <a:rPr sz="1800" spc="-10" dirty="0">
                <a:latin typeface="Calibri"/>
                <a:cs typeface="Calibri"/>
              </a:rPr>
              <a:t> </a:t>
            </a:r>
            <a:r>
              <a:rPr sz="1800" dirty="0">
                <a:latin typeface="Calibri"/>
                <a:cs typeface="Calibri"/>
              </a:rPr>
              <a:t>from</a:t>
            </a:r>
            <a:r>
              <a:rPr sz="1800" spc="-25" dirty="0">
                <a:latin typeface="Calibri"/>
                <a:cs typeface="Calibri"/>
              </a:rPr>
              <a:t> </a:t>
            </a:r>
            <a:r>
              <a:rPr sz="1800" dirty="0">
                <a:latin typeface="Calibri"/>
                <a:cs typeface="Calibri"/>
              </a:rPr>
              <a:t>the</a:t>
            </a:r>
            <a:r>
              <a:rPr sz="1800" spc="-10" dirty="0">
                <a:latin typeface="Calibri"/>
                <a:cs typeface="Calibri"/>
              </a:rPr>
              <a:t> </a:t>
            </a:r>
            <a:r>
              <a:rPr sz="1800" dirty="0">
                <a:latin typeface="Calibri"/>
                <a:cs typeface="Calibri"/>
              </a:rPr>
              <a:t>patient.</a:t>
            </a:r>
            <a:r>
              <a:rPr sz="1800" spc="-35" dirty="0">
                <a:latin typeface="Calibri"/>
                <a:cs typeface="Calibri"/>
              </a:rPr>
              <a:t> </a:t>
            </a:r>
            <a:r>
              <a:rPr sz="1800" dirty="0">
                <a:latin typeface="Calibri"/>
                <a:cs typeface="Calibri"/>
              </a:rPr>
              <a:t>All</a:t>
            </a:r>
            <a:r>
              <a:rPr sz="1800" spc="-20" dirty="0">
                <a:latin typeface="Calibri"/>
                <a:cs typeface="Calibri"/>
              </a:rPr>
              <a:t> </a:t>
            </a:r>
            <a:r>
              <a:rPr sz="1800" dirty="0">
                <a:latin typeface="Calibri"/>
                <a:cs typeface="Calibri"/>
              </a:rPr>
              <a:t>of</a:t>
            </a:r>
            <a:r>
              <a:rPr sz="1800" spc="-25" dirty="0">
                <a:latin typeface="Calibri"/>
                <a:cs typeface="Calibri"/>
              </a:rPr>
              <a:t> </a:t>
            </a:r>
            <a:r>
              <a:rPr sz="1800" dirty="0">
                <a:latin typeface="Calibri"/>
                <a:cs typeface="Calibri"/>
              </a:rPr>
              <a:t>it</a:t>
            </a:r>
            <a:r>
              <a:rPr sz="1800" spc="-15" dirty="0">
                <a:latin typeface="Calibri"/>
                <a:cs typeface="Calibri"/>
              </a:rPr>
              <a:t> </a:t>
            </a:r>
            <a:r>
              <a:rPr sz="1800" dirty="0">
                <a:latin typeface="Calibri"/>
                <a:cs typeface="Calibri"/>
              </a:rPr>
              <a:t>must</a:t>
            </a:r>
            <a:r>
              <a:rPr sz="1800" spc="-25" dirty="0">
                <a:latin typeface="Calibri"/>
                <a:cs typeface="Calibri"/>
              </a:rPr>
              <a:t> be </a:t>
            </a:r>
            <a:r>
              <a:rPr sz="1800" dirty="0">
                <a:latin typeface="Calibri"/>
                <a:cs typeface="Calibri"/>
              </a:rPr>
              <a:t>documented</a:t>
            </a:r>
            <a:r>
              <a:rPr sz="1800" spc="-10" dirty="0">
                <a:latin typeface="Calibri"/>
                <a:cs typeface="Calibri"/>
              </a:rPr>
              <a:t> </a:t>
            </a:r>
            <a:r>
              <a:rPr sz="1800" dirty="0">
                <a:latin typeface="Calibri"/>
                <a:cs typeface="Calibri"/>
              </a:rPr>
              <a:t>by</a:t>
            </a:r>
            <a:r>
              <a:rPr sz="1800" spc="-30" dirty="0">
                <a:latin typeface="Calibri"/>
                <a:cs typeface="Calibri"/>
              </a:rPr>
              <a:t> </a:t>
            </a:r>
            <a:r>
              <a:rPr sz="1800" spc="-20" dirty="0">
                <a:latin typeface="Calibri"/>
                <a:cs typeface="Calibri"/>
              </a:rPr>
              <a:t>law.</a:t>
            </a:r>
            <a:endParaRPr sz="1800">
              <a:latin typeface="Calibri"/>
              <a:cs typeface="Calibri"/>
            </a:endParaRPr>
          </a:p>
          <a:p>
            <a:pPr marL="354965" marR="163195" indent="-342265">
              <a:lnSpc>
                <a:spcPct val="100000"/>
              </a:lnSpc>
              <a:buAutoNum type="arabicPeriod"/>
              <a:tabLst>
                <a:tab pos="354965" algn="l"/>
                <a:tab pos="355600" algn="l"/>
              </a:tabLst>
            </a:pPr>
            <a:r>
              <a:rPr sz="1800" dirty="0">
                <a:latin typeface="Calibri"/>
                <a:cs typeface="Calibri"/>
              </a:rPr>
              <a:t>Subjective</a:t>
            </a:r>
            <a:r>
              <a:rPr sz="1800" spc="-50" dirty="0">
                <a:latin typeface="Calibri"/>
                <a:cs typeface="Calibri"/>
              </a:rPr>
              <a:t> </a:t>
            </a:r>
            <a:r>
              <a:rPr sz="1800" dirty="0">
                <a:latin typeface="Calibri"/>
                <a:cs typeface="Calibri"/>
              </a:rPr>
              <a:t>information</a:t>
            </a:r>
            <a:r>
              <a:rPr sz="1800" spc="-30" dirty="0">
                <a:latin typeface="Calibri"/>
                <a:cs typeface="Calibri"/>
              </a:rPr>
              <a:t> </a:t>
            </a:r>
            <a:r>
              <a:rPr sz="1800" dirty="0">
                <a:latin typeface="Calibri"/>
                <a:cs typeface="Calibri"/>
              </a:rPr>
              <a:t>for</a:t>
            </a:r>
            <a:r>
              <a:rPr sz="1800" spc="-45" dirty="0">
                <a:latin typeface="Calibri"/>
                <a:cs typeface="Calibri"/>
              </a:rPr>
              <a:t> </a:t>
            </a:r>
            <a:r>
              <a:rPr sz="1800" dirty="0">
                <a:latin typeface="Calibri"/>
                <a:cs typeface="Calibri"/>
              </a:rPr>
              <a:t>best</a:t>
            </a:r>
            <a:r>
              <a:rPr sz="1800" spc="-40" dirty="0">
                <a:latin typeface="Calibri"/>
                <a:cs typeface="Calibri"/>
              </a:rPr>
              <a:t> </a:t>
            </a:r>
            <a:r>
              <a:rPr sz="1800" dirty="0">
                <a:latin typeface="Calibri"/>
                <a:cs typeface="Calibri"/>
              </a:rPr>
              <a:t>documentation</a:t>
            </a:r>
            <a:r>
              <a:rPr sz="1800" spc="-30" dirty="0">
                <a:latin typeface="Calibri"/>
                <a:cs typeface="Calibri"/>
              </a:rPr>
              <a:t> </a:t>
            </a:r>
            <a:r>
              <a:rPr sz="1800" dirty="0">
                <a:latin typeface="Calibri"/>
                <a:cs typeface="Calibri"/>
              </a:rPr>
              <a:t>includes</a:t>
            </a:r>
            <a:r>
              <a:rPr sz="1800" spc="-30" dirty="0">
                <a:latin typeface="Calibri"/>
                <a:cs typeface="Calibri"/>
              </a:rPr>
              <a:t> </a:t>
            </a:r>
            <a:r>
              <a:rPr sz="1800" dirty="0">
                <a:latin typeface="Calibri"/>
                <a:cs typeface="Calibri"/>
              </a:rPr>
              <a:t>the</a:t>
            </a:r>
            <a:r>
              <a:rPr sz="1800" spc="-25" dirty="0">
                <a:latin typeface="Calibri"/>
                <a:cs typeface="Calibri"/>
              </a:rPr>
              <a:t> </a:t>
            </a:r>
            <a:r>
              <a:rPr sz="1800" spc="-10" dirty="0">
                <a:latin typeface="Calibri"/>
                <a:cs typeface="Calibri"/>
              </a:rPr>
              <a:t>following </a:t>
            </a:r>
            <a:r>
              <a:rPr sz="1800" dirty="0">
                <a:latin typeface="Calibri"/>
                <a:cs typeface="Calibri"/>
              </a:rPr>
              <a:t>prior</a:t>
            </a:r>
            <a:r>
              <a:rPr sz="1800" spc="-15" dirty="0">
                <a:latin typeface="Calibri"/>
                <a:cs typeface="Calibri"/>
              </a:rPr>
              <a:t> </a:t>
            </a:r>
            <a:r>
              <a:rPr sz="1800" dirty="0">
                <a:latin typeface="Calibri"/>
                <a:cs typeface="Calibri"/>
              </a:rPr>
              <a:t>to</a:t>
            </a:r>
            <a:r>
              <a:rPr sz="1800" spc="-15" dirty="0">
                <a:latin typeface="Calibri"/>
                <a:cs typeface="Calibri"/>
              </a:rPr>
              <a:t> </a:t>
            </a:r>
            <a:r>
              <a:rPr sz="1800" dirty="0">
                <a:latin typeface="Calibri"/>
                <a:cs typeface="Calibri"/>
              </a:rPr>
              <a:t>patient</a:t>
            </a:r>
            <a:r>
              <a:rPr sz="1800" spc="-15" dirty="0">
                <a:latin typeface="Calibri"/>
                <a:cs typeface="Calibri"/>
              </a:rPr>
              <a:t> </a:t>
            </a:r>
            <a:r>
              <a:rPr sz="1800" spc="-10" dirty="0">
                <a:latin typeface="Calibri"/>
                <a:cs typeface="Calibri"/>
              </a:rPr>
              <a:t>visit:</a:t>
            </a:r>
            <a:endParaRPr sz="1800">
              <a:latin typeface="Calibri"/>
              <a:cs typeface="Calibri"/>
            </a:endParaRPr>
          </a:p>
          <a:p>
            <a:pPr marL="354965" marR="173355" lvl="1" indent="-342265">
              <a:lnSpc>
                <a:spcPct val="100000"/>
              </a:lnSpc>
              <a:buAutoNum type="alphaLcPeriod"/>
              <a:tabLst>
                <a:tab pos="354965" algn="l"/>
                <a:tab pos="355600" algn="l"/>
              </a:tabLst>
            </a:pPr>
            <a:r>
              <a:rPr sz="1800" dirty="0">
                <a:latin typeface="Calibri"/>
                <a:cs typeface="Calibri"/>
              </a:rPr>
              <a:t>Any</a:t>
            </a:r>
            <a:r>
              <a:rPr sz="1800" spc="-35" dirty="0">
                <a:latin typeface="Calibri"/>
                <a:cs typeface="Calibri"/>
              </a:rPr>
              <a:t> </a:t>
            </a:r>
            <a:r>
              <a:rPr sz="1800" dirty="0">
                <a:latin typeface="Calibri"/>
                <a:cs typeface="Calibri"/>
              </a:rPr>
              <a:t>issues</a:t>
            </a:r>
            <a:r>
              <a:rPr sz="1800" spc="-35" dirty="0">
                <a:latin typeface="Calibri"/>
                <a:cs typeface="Calibri"/>
              </a:rPr>
              <a:t> </a:t>
            </a:r>
            <a:r>
              <a:rPr sz="1800" dirty="0">
                <a:latin typeface="Calibri"/>
                <a:cs typeface="Calibri"/>
              </a:rPr>
              <a:t>they</a:t>
            </a:r>
            <a:r>
              <a:rPr sz="1800" spc="-25" dirty="0">
                <a:latin typeface="Calibri"/>
                <a:cs typeface="Calibri"/>
              </a:rPr>
              <a:t> </a:t>
            </a:r>
            <a:r>
              <a:rPr sz="1800" dirty="0">
                <a:latin typeface="Calibri"/>
                <a:cs typeface="Calibri"/>
              </a:rPr>
              <a:t>are</a:t>
            </a:r>
            <a:r>
              <a:rPr sz="1800" spc="-10" dirty="0">
                <a:latin typeface="Calibri"/>
                <a:cs typeface="Calibri"/>
              </a:rPr>
              <a:t> </a:t>
            </a:r>
            <a:r>
              <a:rPr sz="1800" dirty="0">
                <a:latin typeface="Calibri"/>
                <a:cs typeface="Calibri"/>
              </a:rPr>
              <a:t>having</a:t>
            </a:r>
            <a:r>
              <a:rPr sz="1800" spc="-15" dirty="0">
                <a:latin typeface="Calibri"/>
                <a:cs typeface="Calibri"/>
              </a:rPr>
              <a:t> </a:t>
            </a:r>
            <a:r>
              <a:rPr sz="1800" dirty="0">
                <a:latin typeface="Calibri"/>
                <a:cs typeface="Calibri"/>
              </a:rPr>
              <a:t>at</a:t>
            </a:r>
            <a:r>
              <a:rPr sz="1800" spc="-40" dirty="0">
                <a:latin typeface="Calibri"/>
                <a:cs typeface="Calibri"/>
              </a:rPr>
              <a:t> </a:t>
            </a:r>
            <a:r>
              <a:rPr sz="1800" dirty="0">
                <a:latin typeface="Calibri"/>
                <a:cs typeface="Calibri"/>
              </a:rPr>
              <a:t>the</a:t>
            </a:r>
            <a:r>
              <a:rPr sz="1800" spc="-10" dirty="0">
                <a:latin typeface="Calibri"/>
                <a:cs typeface="Calibri"/>
              </a:rPr>
              <a:t> </a:t>
            </a:r>
            <a:r>
              <a:rPr sz="1800" dirty="0">
                <a:latin typeface="Calibri"/>
                <a:cs typeface="Calibri"/>
              </a:rPr>
              <a:t>time</a:t>
            </a:r>
            <a:r>
              <a:rPr sz="1800" spc="-25" dirty="0">
                <a:latin typeface="Calibri"/>
                <a:cs typeface="Calibri"/>
              </a:rPr>
              <a:t> </a:t>
            </a:r>
            <a:r>
              <a:rPr sz="1800" dirty="0">
                <a:latin typeface="Calibri"/>
                <a:cs typeface="Calibri"/>
              </a:rPr>
              <a:t>of</a:t>
            </a:r>
            <a:r>
              <a:rPr sz="1800" spc="-10" dirty="0">
                <a:latin typeface="Calibri"/>
                <a:cs typeface="Calibri"/>
              </a:rPr>
              <a:t> </a:t>
            </a:r>
            <a:r>
              <a:rPr sz="1800" dirty="0">
                <a:latin typeface="Calibri"/>
                <a:cs typeface="Calibri"/>
              </a:rPr>
              <a:t>call,</a:t>
            </a:r>
            <a:r>
              <a:rPr sz="1800" spc="-5" dirty="0">
                <a:latin typeface="Calibri"/>
                <a:cs typeface="Calibri"/>
              </a:rPr>
              <a:t> </a:t>
            </a:r>
            <a:r>
              <a:rPr sz="1800" dirty="0">
                <a:latin typeface="Calibri"/>
                <a:cs typeface="Calibri"/>
              </a:rPr>
              <a:t>regarding</a:t>
            </a:r>
            <a:r>
              <a:rPr sz="1800" spc="-10" dirty="0">
                <a:latin typeface="Calibri"/>
                <a:cs typeface="Calibri"/>
              </a:rPr>
              <a:t> </a:t>
            </a:r>
            <a:r>
              <a:rPr sz="1800" dirty="0">
                <a:latin typeface="Calibri"/>
                <a:cs typeface="Calibri"/>
              </a:rPr>
              <a:t>pain,</a:t>
            </a:r>
            <a:r>
              <a:rPr sz="1800" spc="-15" dirty="0">
                <a:latin typeface="Calibri"/>
                <a:cs typeface="Calibri"/>
              </a:rPr>
              <a:t> </a:t>
            </a:r>
            <a:r>
              <a:rPr sz="1800" spc="-10" dirty="0">
                <a:latin typeface="Calibri"/>
                <a:cs typeface="Calibri"/>
              </a:rPr>
              <a:t>swelling </a:t>
            </a:r>
            <a:r>
              <a:rPr sz="1800" dirty="0">
                <a:latin typeface="Calibri"/>
                <a:cs typeface="Calibri"/>
              </a:rPr>
              <a:t>or</a:t>
            </a:r>
            <a:r>
              <a:rPr sz="1800" spc="-5" dirty="0">
                <a:latin typeface="Calibri"/>
                <a:cs typeface="Calibri"/>
              </a:rPr>
              <a:t> </a:t>
            </a:r>
            <a:r>
              <a:rPr sz="1800" dirty="0">
                <a:latin typeface="Calibri"/>
                <a:cs typeface="Calibri"/>
              </a:rPr>
              <a:t>other</a:t>
            </a:r>
            <a:r>
              <a:rPr sz="1800" spc="-10" dirty="0">
                <a:latin typeface="Calibri"/>
                <a:cs typeface="Calibri"/>
              </a:rPr>
              <a:t> issues.</a:t>
            </a:r>
            <a:endParaRPr sz="1800">
              <a:latin typeface="Calibri"/>
              <a:cs typeface="Calibri"/>
            </a:endParaRPr>
          </a:p>
          <a:p>
            <a:pPr marL="354965" marR="385445" lvl="1" indent="-342265">
              <a:lnSpc>
                <a:spcPct val="100000"/>
              </a:lnSpc>
              <a:buAutoNum type="alphaLcPeriod"/>
              <a:tabLst>
                <a:tab pos="354965" algn="l"/>
                <a:tab pos="355600" algn="l"/>
              </a:tabLst>
            </a:pPr>
            <a:r>
              <a:rPr sz="1800" dirty="0">
                <a:latin typeface="Calibri"/>
                <a:cs typeface="Calibri"/>
              </a:rPr>
              <a:t>Did</a:t>
            </a:r>
            <a:r>
              <a:rPr sz="1800" spc="-10" dirty="0">
                <a:latin typeface="Calibri"/>
                <a:cs typeface="Calibri"/>
              </a:rPr>
              <a:t> </a:t>
            </a:r>
            <a:r>
              <a:rPr sz="1800" dirty="0">
                <a:latin typeface="Calibri"/>
                <a:cs typeface="Calibri"/>
              </a:rPr>
              <a:t>they</a:t>
            </a:r>
            <a:r>
              <a:rPr sz="1800" spc="-20" dirty="0">
                <a:latin typeface="Calibri"/>
                <a:cs typeface="Calibri"/>
              </a:rPr>
              <a:t> </a:t>
            </a:r>
            <a:r>
              <a:rPr sz="1800" dirty="0">
                <a:latin typeface="Calibri"/>
                <a:cs typeface="Calibri"/>
              </a:rPr>
              <a:t>get</a:t>
            </a:r>
            <a:r>
              <a:rPr sz="1800" spc="-20" dirty="0">
                <a:latin typeface="Calibri"/>
                <a:cs typeface="Calibri"/>
              </a:rPr>
              <a:t> </a:t>
            </a:r>
            <a:r>
              <a:rPr sz="1800" spc="-10" dirty="0">
                <a:latin typeface="Calibri"/>
                <a:cs typeface="Calibri"/>
              </a:rPr>
              <a:t>referred </a:t>
            </a:r>
            <a:r>
              <a:rPr sz="1800" dirty="0">
                <a:latin typeface="Calibri"/>
                <a:cs typeface="Calibri"/>
              </a:rPr>
              <a:t>to</a:t>
            </a:r>
            <a:r>
              <a:rPr sz="1800" spc="-20" dirty="0">
                <a:latin typeface="Calibri"/>
                <a:cs typeface="Calibri"/>
              </a:rPr>
              <a:t> </a:t>
            </a:r>
            <a:r>
              <a:rPr sz="1800" dirty="0">
                <a:latin typeface="Calibri"/>
                <a:cs typeface="Calibri"/>
              </a:rPr>
              <a:t>office</a:t>
            </a:r>
            <a:r>
              <a:rPr sz="1800" spc="-10" dirty="0">
                <a:latin typeface="Calibri"/>
                <a:cs typeface="Calibri"/>
              </a:rPr>
              <a:t> </a:t>
            </a:r>
            <a:r>
              <a:rPr sz="1800" dirty="0">
                <a:latin typeface="Calibri"/>
                <a:cs typeface="Calibri"/>
              </a:rPr>
              <a:t>and</a:t>
            </a:r>
            <a:r>
              <a:rPr sz="1800" spc="-10" dirty="0">
                <a:latin typeface="Calibri"/>
                <a:cs typeface="Calibri"/>
              </a:rPr>
              <a:t> </a:t>
            </a:r>
            <a:r>
              <a:rPr sz="1800" dirty="0">
                <a:latin typeface="Calibri"/>
                <a:cs typeface="Calibri"/>
              </a:rPr>
              <a:t>by</a:t>
            </a:r>
            <a:r>
              <a:rPr sz="1800" spc="-10" dirty="0">
                <a:latin typeface="Calibri"/>
                <a:cs typeface="Calibri"/>
              </a:rPr>
              <a:t> </a:t>
            </a:r>
            <a:r>
              <a:rPr sz="1800" dirty="0">
                <a:latin typeface="Calibri"/>
                <a:cs typeface="Calibri"/>
              </a:rPr>
              <a:t>whom.</a:t>
            </a:r>
            <a:r>
              <a:rPr sz="1800" spc="-20" dirty="0">
                <a:latin typeface="Calibri"/>
                <a:cs typeface="Calibri"/>
              </a:rPr>
              <a:t> </a:t>
            </a:r>
            <a:r>
              <a:rPr sz="1800" dirty="0">
                <a:latin typeface="Calibri"/>
                <a:cs typeface="Calibri"/>
              </a:rPr>
              <a:t>List</a:t>
            </a:r>
            <a:r>
              <a:rPr sz="1800" spc="-10" dirty="0">
                <a:latin typeface="Calibri"/>
                <a:cs typeface="Calibri"/>
              </a:rPr>
              <a:t> </a:t>
            </a:r>
            <a:r>
              <a:rPr sz="1800" dirty="0">
                <a:latin typeface="Calibri"/>
                <a:cs typeface="Calibri"/>
              </a:rPr>
              <a:t>that</a:t>
            </a:r>
            <a:r>
              <a:rPr sz="1800" spc="-20" dirty="0">
                <a:latin typeface="Calibri"/>
                <a:cs typeface="Calibri"/>
              </a:rPr>
              <a:t> </a:t>
            </a:r>
            <a:r>
              <a:rPr sz="1800" dirty="0">
                <a:latin typeface="Calibri"/>
                <a:cs typeface="Calibri"/>
              </a:rPr>
              <a:t>person</a:t>
            </a:r>
            <a:r>
              <a:rPr sz="1800" spc="-10" dirty="0">
                <a:latin typeface="Calibri"/>
                <a:cs typeface="Calibri"/>
              </a:rPr>
              <a:t> </a:t>
            </a:r>
            <a:r>
              <a:rPr sz="1800" dirty="0">
                <a:latin typeface="Calibri"/>
                <a:cs typeface="Calibri"/>
              </a:rPr>
              <a:t>in</a:t>
            </a:r>
            <a:r>
              <a:rPr sz="1800" spc="-15" dirty="0">
                <a:latin typeface="Calibri"/>
                <a:cs typeface="Calibri"/>
              </a:rPr>
              <a:t> </a:t>
            </a:r>
            <a:r>
              <a:rPr sz="1800" spc="-25" dirty="0">
                <a:latin typeface="Calibri"/>
                <a:cs typeface="Calibri"/>
              </a:rPr>
              <a:t>the </a:t>
            </a:r>
            <a:r>
              <a:rPr sz="1800" dirty="0">
                <a:latin typeface="Calibri"/>
                <a:cs typeface="Calibri"/>
              </a:rPr>
              <a:t>computer</a:t>
            </a:r>
            <a:r>
              <a:rPr sz="1800" spc="-25" dirty="0">
                <a:latin typeface="Calibri"/>
                <a:cs typeface="Calibri"/>
              </a:rPr>
              <a:t> </a:t>
            </a:r>
            <a:r>
              <a:rPr sz="1800" dirty="0">
                <a:latin typeface="Calibri"/>
                <a:cs typeface="Calibri"/>
              </a:rPr>
              <a:t>as</a:t>
            </a:r>
            <a:r>
              <a:rPr sz="1800" spc="-20" dirty="0">
                <a:latin typeface="Calibri"/>
                <a:cs typeface="Calibri"/>
              </a:rPr>
              <a:t> </a:t>
            </a:r>
            <a:r>
              <a:rPr sz="1800" spc="-10" dirty="0">
                <a:latin typeface="Calibri"/>
                <a:cs typeface="Calibri"/>
              </a:rPr>
              <a:t>referral</a:t>
            </a:r>
            <a:endParaRPr sz="1800">
              <a:latin typeface="Calibri"/>
              <a:cs typeface="Calibri"/>
            </a:endParaRPr>
          </a:p>
          <a:p>
            <a:pPr marL="354965" lvl="1" indent="-342265">
              <a:lnSpc>
                <a:spcPct val="100000"/>
              </a:lnSpc>
              <a:buAutoNum type="alphaLcPeriod"/>
              <a:tabLst>
                <a:tab pos="354965" algn="l"/>
                <a:tab pos="355600" algn="l"/>
              </a:tabLst>
            </a:pPr>
            <a:r>
              <a:rPr sz="1800" dirty="0">
                <a:latin typeface="Calibri"/>
                <a:cs typeface="Calibri"/>
              </a:rPr>
              <a:t>Ask</a:t>
            </a:r>
            <a:r>
              <a:rPr sz="1800" spc="-45" dirty="0">
                <a:latin typeface="Calibri"/>
                <a:cs typeface="Calibri"/>
              </a:rPr>
              <a:t> </a:t>
            </a:r>
            <a:r>
              <a:rPr sz="1800" dirty="0">
                <a:latin typeface="Calibri"/>
                <a:cs typeface="Calibri"/>
              </a:rPr>
              <a:t>them</a:t>
            </a:r>
            <a:r>
              <a:rPr sz="1800" spc="-20" dirty="0">
                <a:latin typeface="Calibri"/>
                <a:cs typeface="Calibri"/>
              </a:rPr>
              <a:t> </a:t>
            </a:r>
            <a:r>
              <a:rPr sz="1800" dirty="0">
                <a:latin typeface="Calibri"/>
                <a:cs typeface="Calibri"/>
              </a:rPr>
              <a:t>to</a:t>
            </a:r>
            <a:r>
              <a:rPr sz="1800" spc="-20" dirty="0">
                <a:latin typeface="Calibri"/>
                <a:cs typeface="Calibri"/>
              </a:rPr>
              <a:t> </a:t>
            </a:r>
            <a:r>
              <a:rPr sz="1800" dirty="0">
                <a:latin typeface="Calibri"/>
                <a:cs typeface="Calibri"/>
              </a:rPr>
              <a:t>fax</a:t>
            </a:r>
            <a:r>
              <a:rPr sz="1800" spc="-20" dirty="0">
                <a:latin typeface="Calibri"/>
                <a:cs typeface="Calibri"/>
              </a:rPr>
              <a:t> </a:t>
            </a:r>
            <a:r>
              <a:rPr sz="1800" dirty="0">
                <a:latin typeface="Calibri"/>
                <a:cs typeface="Calibri"/>
              </a:rPr>
              <a:t>over</a:t>
            </a:r>
            <a:r>
              <a:rPr sz="1800" spc="-20" dirty="0">
                <a:latin typeface="Calibri"/>
                <a:cs typeface="Calibri"/>
              </a:rPr>
              <a:t> </a:t>
            </a:r>
            <a:r>
              <a:rPr sz="1800" dirty="0">
                <a:latin typeface="Calibri"/>
                <a:cs typeface="Calibri"/>
              </a:rPr>
              <a:t>the</a:t>
            </a:r>
            <a:r>
              <a:rPr sz="1800" spc="-15" dirty="0">
                <a:latin typeface="Calibri"/>
                <a:cs typeface="Calibri"/>
              </a:rPr>
              <a:t> </a:t>
            </a:r>
            <a:r>
              <a:rPr sz="1800" dirty="0">
                <a:latin typeface="Calibri"/>
                <a:cs typeface="Calibri"/>
              </a:rPr>
              <a:t>front</a:t>
            </a:r>
            <a:r>
              <a:rPr sz="1800" spc="-25" dirty="0">
                <a:latin typeface="Calibri"/>
                <a:cs typeface="Calibri"/>
              </a:rPr>
              <a:t> </a:t>
            </a:r>
            <a:r>
              <a:rPr sz="1800" dirty="0">
                <a:latin typeface="Calibri"/>
                <a:cs typeface="Calibri"/>
              </a:rPr>
              <a:t>and</a:t>
            </a:r>
            <a:r>
              <a:rPr sz="1800" spc="-5" dirty="0">
                <a:latin typeface="Calibri"/>
                <a:cs typeface="Calibri"/>
              </a:rPr>
              <a:t> </a:t>
            </a:r>
            <a:r>
              <a:rPr sz="1800" dirty="0">
                <a:latin typeface="Calibri"/>
                <a:cs typeface="Calibri"/>
              </a:rPr>
              <a:t>back</a:t>
            </a:r>
            <a:r>
              <a:rPr sz="1800" spc="-10" dirty="0">
                <a:latin typeface="Calibri"/>
                <a:cs typeface="Calibri"/>
              </a:rPr>
              <a:t> </a:t>
            </a:r>
            <a:r>
              <a:rPr sz="1800" dirty="0">
                <a:latin typeface="Calibri"/>
                <a:cs typeface="Calibri"/>
              </a:rPr>
              <a:t>of</a:t>
            </a:r>
            <a:r>
              <a:rPr sz="1800" spc="-20" dirty="0">
                <a:latin typeface="Calibri"/>
                <a:cs typeface="Calibri"/>
              </a:rPr>
              <a:t> </a:t>
            </a:r>
            <a:r>
              <a:rPr sz="1800" dirty="0">
                <a:latin typeface="Calibri"/>
                <a:cs typeface="Calibri"/>
              </a:rPr>
              <a:t>both</a:t>
            </a:r>
            <a:r>
              <a:rPr sz="1800" spc="-5" dirty="0">
                <a:latin typeface="Calibri"/>
                <a:cs typeface="Calibri"/>
              </a:rPr>
              <a:t> </a:t>
            </a:r>
            <a:r>
              <a:rPr sz="1800" dirty="0">
                <a:latin typeface="Calibri"/>
                <a:cs typeface="Calibri"/>
              </a:rPr>
              <a:t>insurance </a:t>
            </a:r>
            <a:r>
              <a:rPr sz="1800" spc="-10" dirty="0">
                <a:latin typeface="Calibri"/>
                <a:cs typeface="Calibri"/>
              </a:rPr>
              <a:t>plans.</a:t>
            </a:r>
            <a:endParaRPr sz="1800">
              <a:latin typeface="Calibri"/>
              <a:cs typeface="Calibri"/>
            </a:endParaRPr>
          </a:p>
          <a:p>
            <a:pPr marL="354965" marR="5080" lvl="1" indent="-342265">
              <a:lnSpc>
                <a:spcPct val="100000"/>
              </a:lnSpc>
              <a:buAutoNum type="alphaLcPeriod"/>
              <a:tabLst>
                <a:tab pos="354965" algn="l"/>
                <a:tab pos="355600" algn="l"/>
              </a:tabLst>
            </a:pPr>
            <a:r>
              <a:rPr sz="1800" dirty="0">
                <a:latin typeface="Calibri"/>
                <a:cs typeface="Calibri"/>
              </a:rPr>
              <a:t>Have</a:t>
            </a:r>
            <a:r>
              <a:rPr sz="1800" spc="-20" dirty="0">
                <a:latin typeface="Calibri"/>
                <a:cs typeface="Calibri"/>
              </a:rPr>
              <a:t> </a:t>
            </a:r>
            <a:r>
              <a:rPr sz="1800" dirty="0">
                <a:latin typeface="Calibri"/>
                <a:cs typeface="Calibri"/>
              </a:rPr>
              <a:t>them</a:t>
            </a:r>
            <a:r>
              <a:rPr sz="1800" spc="-15" dirty="0">
                <a:latin typeface="Calibri"/>
                <a:cs typeface="Calibri"/>
              </a:rPr>
              <a:t> </a:t>
            </a:r>
            <a:r>
              <a:rPr sz="1800" dirty="0">
                <a:latin typeface="Calibri"/>
                <a:cs typeface="Calibri"/>
              </a:rPr>
              <a:t>fill</a:t>
            </a:r>
            <a:r>
              <a:rPr sz="1800" spc="-10" dirty="0">
                <a:latin typeface="Calibri"/>
                <a:cs typeface="Calibri"/>
              </a:rPr>
              <a:t> </a:t>
            </a:r>
            <a:r>
              <a:rPr sz="1800" dirty="0">
                <a:latin typeface="Calibri"/>
                <a:cs typeface="Calibri"/>
              </a:rPr>
              <a:t>out</a:t>
            </a:r>
            <a:r>
              <a:rPr sz="1800" spc="-10" dirty="0">
                <a:latin typeface="Calibri"/>
                <a:cs typeface="Calibri"/>
              </a:rPr>
              <a:t> </a:t>
            </a:r>
            <a:r>
              <a:rPr sz="1800" dirty="0">
                <a:latin typeface="Calibri"/>
                <a:cs typeface="Calibri"/>
              </a:rPr>
              <a:t>all</a:t>
            </a:r>
            <a:r>
              <a:rPr sz="1800" spc="-5" dirty="0">
                <a:latin typeface="Calibri"/>
                <a:cs typeface="Calibri"/>
              </a:rPr>
              <a:t> </a:t>
            </a:r>
            <a:r>
              <a:rPr sz="1800" dirty="0">
                <a:latin typeface="Calibri"/>
                <a:cs typeface="Calibri"/>
              </a:rPr>
              <a:t>medical</a:t>
            </a:r>
            <a:r>
              <a:rPr sz="1800" spc="-10" dirty="0">
                <a:latin typeface="Calibri"/>
                <a:cs typeface="Calibri"/>
              </a:rPr>
              <a:t> </a:t>
            </a:r>
            <a:r>
              <a:rPr sz="1800" dirty="0">
                <a:latin typeface="Calibri"/>
                <a:cs typeface="Calibri"/>
              </a:rPr>
              <a:t>history</a:t>
            </a:r>
            <a:r>
              <a:rPr sz="1800" spc="-15" dirty="0">
                <a:latin typeface="Calibri"/>
                <a:cs typeface="Calibri"/>
              </a:rPr>
              <a:t> </a:t>
            </a:r>
            <a:r>
              <a:rPr sz="1800" dirty="0">
                <a:latin typeface="Calibri"/>
                <a:cs typeface="Calibri"/>
              </a:rPr>
              <a:t>with</a:t>
            </a:r>
            <a:r>
              <a:rPr sz="1800" spc="-5" dirty="0">
                <a:latin typeface="Calibri"/>
                <a:cs typeface="Calibri"/>
              </a:rPr>
              <a:t> </a:t>
            </a:r>
            <a:r>
              <a:rPr sz="1800" dirty="0">
                <a:latin typeface="Calibri"/>
                <a:cs typeface="Calibri"/>
              </a:rPr>
              <a:t>the</a:t>
            </a:r>
            <a:r>
              <a:rPr sz="1800" spc="5" dirty="0">
                <a:latin typeface="Calibri"/>
                <a:cs typeface="Calibri"/>
              </a:rPr>
              <a:t> </a:t>
            </a:r>
            <a:r>
              <a:rPr sz="1800" dirty="0">
                <a:latin typeface="Calibri"/>
                <a:cs typeface="Calibri"/>
              </a:rPr>
              <a:t>name</a:t>
            </a:r>
            <a:r>
              <a:rPr sz="1800" spc="-15" dirty="0">
                <a:latin typeface="Calibri"/>
                <a:cs typeface="Calibri"/>
              </a:rPr>
              <a:t> </a:t>
            </a:r>
            <a:r>
              <a:rPr sz="1800" dirty="0">
                <a:latin typeface="Calibri"/>
                <a:cs typeface="Calibri"/>
              </a:rPr>
              <a:t>and</a:t>
            </a:r>
            <a:r>
              <a:rPr sz="1800" spc="-5" dirty="0">
                <a:latin typeface="Calibri"/>
                <a:cs typeface="Calibri"/>
              </a:rPr>
              <a:t> </a:t>
            </a:r>
            <a:r>
              <a:rPr sz="1800" dirty="0">
                <a:latin typeface="Calibri"/>
                <a:cs typeface="Calibri"/>
              </a:rPr>
              <a:t>phone of</a:t>
            </a:r>
            <a:r>
              <a:rPr sz="1800" spc="-10" dirty="0">
                <a:latin typeface="Calibri"/>
                <a:cs typeface="Calibri"/>
              </a:rPr>
              <a:t> their </a:t>
            </a:r>
            <a:r>
              <a:rPr sz="1800" dirty="0">
                <a:latin typeface="Calibri"/>
                <a:cs typeface="Calibri"/>
              </a:rPr>
              <a:t>medical</a:t>
            </a:r>
            <a:r>
              <a:rPr sz="1800" spc="-50" dirty="0">
                <a:latin typeface="Calibri"/>
                <a:cs typeface="Calibri"/>
              </a:rPr>
              <a:t> </a:t>
            </a:r>
            <a:r>
              <a:rPr sz="1800" dirty="0">
                <a:latin typeface="Calibri"/>
                <a:cs typeface="Calibri"/>
              </a:rPr>
              <a:t>doctor.</a:t>
            </a:r>
            <a:r>
              <a:rPr sz="1800" spc="330" dirty="0">
                <a:latin typeface="Calibri"/>
                <a:cs typeface="Calibri"/>
              </a:rPr>
              <a:t> </a:t>
            </a:r>
            <a:r>
              <a:rPr sz="1800" dirty="0">
                <a:latin typeface="Calibri"/>
                <a:cs typeface="Calibri"/>
              </a:rPr>
              <a:t>Remind</a:t>
            </a:r>
            <a:r>
              <a:rPr sz="1800" spc="-20" dirty="0">
                <a:latin typeface="Calibri"/>
                <a:cs typeface="Calibri"/>
              </a:rPr>
              <a:t> </a:t>
            </a:r>
            <a:r>
              <a:rPr sz="1800" dirty="0">
                <a:latin typeface="Calibri"/>
                <a:cs typeface="Calibri"/>
              </a:rPr>
              <a:t>them</a:t>
            </a:r>
            <a:r>
              <a:rPr sz="1800" spc="-45" dirty="0">
                <a:latin typeface="Calibri"/>
                <a:cs typeface="Calibri"/>
              </a:rPr>
              <a:t> </a:t>
            </a:r>
            <a:r>
              <a:rPr sz="1800" dirty="0">
                <a:latin typeface="Calibri"/>
                <a:cs typeface="Calibri"/>
              </a:rPr>
              <a:t>you</a:t>
            </a:r>
            <a:r>
              <a:rPr sz="1800" spc="-35" dirty="0">
                <a:latin typeface="Calibri"/>
                <a:cs typeface="Calibri"/>
              </a:rPr>
              <a:t> </a:t>
            </a:r>
            <a:r>
              <a:rPr sz="1800" dirty="0">
                <a:latin typeface="Calibri"/>
                <a:cs typeface="Calibri"/>
              </a:rPr>
              <a:t>will</a:t>
            </a:r>
            <a:r>
              <a:rPr sz="1800" spc="-35" dirty="0">
                <a:latin typeface="Calibri"/>
                <a:cs typeface="Calibri"/>
              </a:rPr>
              <a:t> </a:t>
            </a:r>
            <a:r>
              <a:rPr sz="1800" dirty="0">
                <a:latin typeface="Calibri"/>
                <a:cs typeface="Calibri"/>
              </a:rPr>
              <a:t>be</a:t>
            </a:r>
            <a:r>
              <a:rPr sz="1800" spc="-30" dirty="0">
                <a:latin typeface="Calibri"/>
                <a:cs typeface="Calibri"/>
              </a:rPr>
              <a:t> </a:t>
            </a:r>
            <a:r>
              <a:rPr sz="1800" dirty="0">
                <a:latin typeface="Calibri"/>
                <a:cs typeface="Calibri"/>
              </a:rPr>
              <a:t>collaborating</a:t>
            </a:r>
            <a:r>
              <a:rPr sz="1800" spc="-20" dirty="0">
                <a:latin typeface="Calibri"/>
                <a:cs typeface="Calibri"/>
              </a:rPr>
              <a:t> </a:t>
            </a:r>
            <a:r>
              <a:rPr sz="1800" dirty="0">
                <a:latin typeface="Calibri"/>
                <a:cs typeface="Calibri"/>
              </a:rPr>
              <a:t>on</a:t>
            </a:r>
            <a:r>
              <a:rPr sz="1800" spc="-45" dirty="0">
                <a:latin typeface="Calibri"/>
                <a:cs typeface="Calibri"/>
              </a:rPr>
              <a:t> </a:t>
            </a:r>
            <a:r>
              <a:rPr sz="1800" dirty="0">
                <a:latin typeface="Calibri"/>
                <a:cs typeface="Calibri"/>
              </a:rPr>
              <a:t>health</a:t>
            </a:r>
            <a:r>
              <a:rPr sz="1800" spc="-30" dirty="0">
                <a:latin typeface="Calibri"/>
                <a:cs typeface="Calibri"/>
              </a:rPr>
              <a:t> </a:t>
            </a:r>
            <a:r>
              <a:rPr sz="1800" spc="-10" dirty="0">
                <a:latin typeface="Calibri"/>
                <a:cs typeface="Calibri"/>
              </a:rPr>
              <a:t>care.</a:t>
            </a:r>
            <a:endParaRPr sz="1800">
              <a:latin typeface="Calibri"/>
              <a:cs typeface="Calibri"/>
            </a:endParaRPr>
          </a:p>
          <a:p>
            <a:pPr marL="354965" marR="83185" lvl="1" indent="-342265">
              <a:lnSpc>
                <a:spcPct val="100000"/>
              </a:lnSpc>
              <a:buAutoNum type="alphaLcPeriod"/>
              <a:tabLst>
                <a:tab pos="354965" algn="l"/>
                <a:tab pos="355600" algn="l"/>
              </a:tabLst>
            </a:pPr>
            <a:r>
              <a:rPr sz="1800" dirty="0">
                <a:latin typeface="Calibri"/>
                <a:cs typeface="Calibri"/>
              </a:rPr>
              <a:t>Ask</a:t>
            </a:r>
            <a:r>
              <a:rPr sz="1800" spc="-45" dirty="0">
                <a:latin typeface="Calibri"/>
                <a:cs typeface="Calibri"/>
              </a:rPr>
              <a:t> </a:t>
            </a:r>
            <a:r>
              <a:rPr sz="1800" dirty="0">
                <a:latin typeface="Calibri"/>
                <a:cs typeface="Calibri"/>
              </a:rPr>
              <a:t>them</a:t>
            </a:r>
            <a:r>
              <a:rPr sz="1800" spc="-20" dirty="0">
                <a:latin typeface="Calibri"/>
                <a:cs typeface="Calibri"/>
              </a:rPr>
              <a:t> </a:t>
            </a:r>
            <a:r>
              <a:rPr sz="1800" dirty="0">
                <a:latin typeface="Calibri"/>
                <a:cs typeface="Calibri"/>
              </a:rPr>
              <a:t>to</a:t>
            </a:r>
            <a:r>
              <a:rPr sz="1800" spc="-20" dirty="0">
                <a:latin typeface="Calibri"/>
                <a:cs typeface="Calibri"/>
              </a:rPr>
              <a:t> </a:t>
            </a:r>
            <a:r>
              <a:rPr sz="1800" dirty="0">
                <a:latin typeface="Calibri"/>
                <a:cs typeface="Calibri"/>
              </a:rPr>
              <a:t>sign</a:t>
            </a:r>
            <a:r>
              <a:rPr sz="1800" spc="-20" dirty="0">
                <a:latin typeface="Calibri"/>
                <a:cs typeface="Calibri"/>
              </a:rPr>
              <a:t> </a:t>
            </a:r>
            <a:r>
              <a:rPr sz="1800" dirty="0">
                <a:latin typeface="Calibri"/>
                <a:cs typeface="Calibri"/>
              </a:rPr>
              <a:t>Hippa form</a:t>
            </a:r>
            <a:r>
              <a:rPr sz="1800" spc="-20" dirty="0">
                <a:latin typeface="Calibri"/>
                <a:cs typeface="Calibri"/>
              </a:rPr>
              <a:t> </a:t>
            </a:r>
            <a:r>
              <a:rPr sz="1800" dirty="0">
                <a:latin typeface="Calibri"/>
                <a:cs typeface="Calibri"/>
              </a:rPr>
              <a:t>and</a:t>
            </a:r>
            <a:r>
              <a:rPr sz="1800" spc="-5" dirty="0">
                <a:latin typeface="Calibri"/>
                <a:cs typeface="Calibri"/>
              </a:rPr>
              <a:t> </a:t>
            </a:r>
            <a:r>
              <a:rPr sz="1800" dirty="0">
                <a:latin typeface="Calibri"/>
                <a:cs typeface="Calibri"/>
              </a:rPr>
              <a:t>add</a:t>
            </a:r>
            <a:r>
              <a:rPr sz="1800" spc="-20" dirty="0">
                <a:latin typeface="Calibri"/>
                <a:cs typeface="Calibri"/>
              </a:rPr>
              <a:t> </a:t>
            </a:r>
            <a:r>
              <a:rPr sz="1800" dirty="0">
                <a:latin typeface="Calibri"/>
                <a:cs typeface="Calibri"/>
              </a:rPr>
              <a:t>two</a:t>
            </a:r>
            <a:r>
              <a:rPr sz="1800" spc="-10" dirty="0">
                <a:latin typeface="Calibri"/>
                <a:cs typeface="Calibri"/>
              </a:rPr>
              <a:t> </a:t>
            </a:r>
            <a:r>
              <a:rPr sz="1800" dirty="0">
                <a:latin typeface="Calibri"/>
                <a:cs typeface="Calibri"/>
              </a:rPr>
              <a:t>signatures</a:t>
            </a:r>
            <a:r>
              <a:rPr sz="1800" spc="-30" dirty="0">
                <a:latin typeface="Calibri"/>
                <a:cs typeface="Calibri"/>
              </a:rPr>
              <a:t> </a:t>
            </a:r>
            <a:r>
              <a:rPr sz="1800" dirty="0">
                <a:latin typeface="Calibri"/>
                <a:cs typeface="Calibri"/>
              </a:rPr>
              <a:t>allowing</a:t>
            </a:r>
            <a:r>
              <a:rPr sz="1800" spc="5" dirty="0">
                <a:latin typeface="Calibri"/>
                <a:cs typeface="Calibri"/>
              </a:rPr>
              <a:t> </a:t>
            </a:r>
            <a:r>
              <a:rPr sz="1800" dirty="0">
                <a:latin typeface="Calibri"/>
                <a:cs typeface="Calibri"/>
              </a:rPr>
              <a:t>office</a:t>
            </a:r>
            <a:r>
              <a:rPr sz="1800" spc="-5" dirty="0">
                <a:latin typeface="Calibri"/>
                <a:cs typeface="Calibri"/>
              </a:rPr>
              <a:t> </a:t>
            </a:r>
            <a:r>
              <a:rPr sz="1800" spc="-25" dirty="0">
                <a:latin typeface="Calibri"/>
                <a:cs typeface="Calibri"/>
              </a:rPr>
              <a:t>to </a:t>
            </a:r>
            <a:r>
              <a:rPr sz="1800" dirty="0">
                <a:latin typeface="Calibri"/>
                <a:cs typeface="Calibri"/>
              </a:rPr>
              <a:t>speak</a:t>
            </a:r>
            <a:r>
              <a:rPr sz="1800" spc="-50" dirty="0">
                <a:latin typeface="Calibri"/>
                <a:cs typeface="Calibri"/>
              </a:rPr>
              <a:t> </a:t>
            </a:r>
            <a:r>
              <a:rPr sz="1800" dirty="0">
                <a:latin typeface="Calibri"/>
                <a:cs typeface="Calibri"/>
              </a:rPr>
              <a:t>to</a:t>
            </a:r>
            <a:r>
              <a:rPr sz="1800" spc="-10" dirty="0">
                <a:latin typeface="Calibri"/>
                <a:cs typeface="Calibri"/>
              </a:rPr>
              <a:t> </a:t>
            </a:r>
            <a:r>
              <a:rPr sz="1800" dirty="0">
                <a:latin typeface="Calibri"/>
                <a:cs typeface="Calibri"/>
              </a:rPr>
              <a:t>medical</a:t>
            </a:r>
            <a:r>
              <a:rPr sz="1800" spc="-20" dirty="0">
                <a:latin typeface="Calibri"/>
                <a:cs typeface="Calibri"/>
              </a:rPr>
              <a:t> </a:t>
            </a:r>
            <a:r>
              <a:rPr sz="1800" dirty="0">
                <a:latin typeface="Calibri"/>
                <a:cs typeface="Calibri"/>
              </a:rPr>
              <a:t>provider</a:t>
            </a:r>
            <a:r>
              <a:rPr sz="1800" spc="-15" dirty="0">
                <a:latin typeface="Calibri"/>
                <a:cs typeface="Calibri"/>
              </a:rPr>
              <a:t> </a:t>
            </a:r>
            <a:r>
              <a:rPr sz="1800" dirty="0">
                <a:latin typeface="Calibri"/>
                <a:cs typeface="Calibri"/>
              </a:rPr>
              <a:t>and</a:t>
            </a:r>
            <a:r>
              <a:rPr sz="1800" spc="-25" dirty="0">
                <a:latin typeface="Calibri"/>
                <a:cs typeface="Calibri"/>
              </a:rPr>
              <a:t> </a:t>
            </a:r>
            <a:r>
              <a:rPr sz="1800" dirty="0">
                <a:latin typeface="Calibri"/>
                <a:cs typeface="Calibri"/>
              </a:rPr>
              <a:t>medical insurance</a:t>
            </a:r>
            <a:r>
              <a:rPr sz="1800" spc="-10" dirty="0">
                <a:latin typeface="Calibri"/>
                <a:cs typeface="Calibri"/>
              </a:rPr>
              <a:t> </a:t>
            </a:r>
            <a:r>
              <a:rPr sz="1800" dirty="0">
                <a:latin typeface="Calibri"/>
                <a:cs typeface="Calibri"/>
              </a:rPr>
              <a:t>if</a:t>
            </a:r>
            <a:r>
              <a:rPr sz="1800" spc="-20" dirty="0">
                <a:latin typeface="Calibri"/>
                <a:cs typeface="Calibri"/>
              </a:rPr>
              <a:t> </a:t>
            </a:r>
            <a:r>
              <a:rPr sz="1800" spc="-10" dirty="0">
                <a:latin typeface="Calibri"/>
                <a:cs typeface="Calibri"/>
              </a:rPr>
              <a:t>needed.</a:t>
            </a:r>
            <a:endParaRPr sz="1800">
              <a:latin typeface="Calibri"/>
              <a:cs typeface="Calibri"/>
            </a:endParaRPr>
          </a:p>
          <a:p>
            <a:pPr marL="354965" marR="42545" lvl="1" indent="-342265">
              <a:lnSpc>
                <a:spcPct val="100000"/>
              </a:lnSpc>
              <a:buAutoNum type="alphaLcPeriod"/>
              <a:tabLst>
                <a:tab pos="354965" algn="l"/>
                <a:tab pos="355600" algn="l"/>
              </a:tabLst>
            </a:pPr>
            <a:r>
              <a:rPr sz="1800" dirty="0">
                <a:latin typeface="Calibri"/>
                <a:cs typeface="Calibri"/>
              </a:rPr>
              <a:t>If</a:t>
            </a:r>
            <a:r>
              <a:rPr sz="1800" spc="-30" dirty="0">
                <a:latin typeface="Calibri"/>
                <a:cs typeface="Calibri"/>
              </a:rPr>
              <a:t> </a:t>
            </a:r>
            <a:r>
              <a:rPr sz="1800" dirty="0">
                <a:latin typeface="Calibri"/>
                <a:cs typeface="Calibri"/>
              </a:rPr>
              <a:t>they</a:t>
            </a:r>
            <a:r>
              <a:rPr sz="1800" spc="-15" dirty="0">
                <a:latin typeface="Calibri"/>
                <a:cs typeface="Calibri"/>
              </a:rPr>
              <a:t> </a:t>
            </a:r>
            <a:r>
              <a:rPr sz="1800" dirty="0">
                <a:latin typeface="Calibri"/>
                <a:cs typeface="Calibri"/>
              </a:rPr>
              <a:t>do</a:t>
            </a:r>
            <a:r>
              <a:rPr sz="1800" spc="-10" dirty="0">
                <a:latin typeface="Calibri"/>
                <a:cs typeface="Calibri"/>
              </a:rPr>
              <a:t> </a:t>
            </a:r>
            <a:r>
              <a:rPr sz="1800" dirty="0">
                <a:latin typeface="Calibri"/>
                <a:cs typeface="Calibri"/>
              </a:rPr>
              <a:t>not</a:t>
            </a:r>
            <a:r>
              <a:rPr sz="1800" spc="-20" dirty="0">
                <a:latin typeface="Calibri"/>
                <a:cs typeface="Calibri"/>
              </a:rPr>
              <a:t> </a:t>
            </a:r>
            <a:r>
              <a:rPr sz="1800" dirty="0">
                <a:latin typeface="Calibri"/>
                <a:cs typeface="Calibri"/>
              </a:rPr>
              <a:t>want</a:t>
            </a:r>
            <a:r>
              <a:rPr sz="1800" spc="-10" dirty="0">
                <a:latin typeface="Calibri"/>
                <a:cs typeface="Calibri"/>
              </a:rPr>
              <a:t> </a:t>
            </a:r>
            <a:r>
              <a:rPr sz="1800" dirty="0">
                <a:latin typeface="Calibri"/>
                <a:cs typeface="Calibri"/>
              </a:rPr>
              <a:t>to</a:t>
            </a:r>
            <a:r>
              <a:rPr sz="1800" spc="-15" dirty="0">
                <a:latin typeface="Calibri"/>
                <a:cs typeface="Calibri"/>
              </a:rPr>
              <a:t> </a:t>
            </a:r>
            <a:r>
              <a:rPr sz="1800" dirty="0">
                <a:latin typeface="Calibri"/>
                <a:cs typeface="Calibri"/>
              </a:rPr>
              <a:t>refill</a:t>
            </a:r>
            <a:r>
              <a:rPr sz="1800" spc="-15" dirty="0">
                <a:latin typeface="Calibri"/>
                <a:cs typeface="Calibri"/>
              </a:rPr>
              <a:t> </a:t>
            </a:r>
            <a:r>
              <a:rPr sz="1800" dirty="0">
                <a:latin typeface="Calibri"/>
                <a:cs typeface="Calibri"/>
              </a:rPr>
              <a:t>out</a:t>
            </a:r>
            <a:r>
              <a:rPr sz="1800" spc="-5" dirty="0">
                <a:latin typeface="Calibri"/>
                <a:cs typeface="Calibri"/>
              </a:rPr>
              <a:t> </a:t>
            </a:r>
            <a:r>
              <a:rPr sz="1800" dirty="0">
                <a:latin typeface="Calibri"/>
                <a:cs typeface="Calibri"/>
              </a:rPr>
              <a:t>a</a:t>
            </a:r>
            <a:r>
              <a:rPr sz="1800" spc="-20" dirty="0">
                <a:latin typeface="Calibri"/>
                <a:cs typeface="Calibri"/>
              </a:rPr>
              <a:t> </a:t>
            </a:r>
            <a:r>
              <a:rPr sz="1800" dirty="0">
                <a:latin typeface="Calibri"/>
                <a:cs typeface="Calibri"/>
              </a:rPr>
              <a:t>form,</a:t>
            </a:r>
            <a:r>
              <a:rPr sz="1800" spc="-10" dirty="0">
                <a:latin typeface="Calibri"/>
                <a:cs typeface="Calibri"/>
              </a:rPr>
              <a:t> </a:t>
            </a:r>
            <a:r>
              <a:rPr sz="1800" dirty="0">
                <a:latin typeface="Calibri"/>
                <a:cs typeface="Calibri"/>
              </a:rPr>
              <a:t>you</a:t>
            </a:r>
            <a:r>
              <a:rPr sz="1800" spc="-5" dirty="0">
                <a:latin typeface="Calibri"/>
                <a:cs typeface="Calibri"/>
              </a:rPr>
              <a:t> </a:t>
            </a:r>
            <a:r>
              <a:rPr sz="1800" dirty="0">
                <a:latin typeface="Calibri"/>
                <a:cs typeface="Calibri"/>
              </a:rPr>
              <a:t>must</a:t>
            </a:r>
            <a:r>
              <a:rPr sz="1800" spc="-20" dirty="0">
                <a:latin typeface="Calibri"/>
                <a:cs typeface="Calibri"/>
              </a:rPr>
              <a:t> </a:t>
            </a:r>
            <a:r>
              <a:rPr sz="1800" dirty="0">
                <a:latin typeface="Calibri"/>
                <a:cs typeface="Calibri"/>
              </a:rPr>
              <a:t>be</a:t>
            </a:r>
            <a:r>
              <a:rPr sz="1800" spc="-15" dirty="0">
                <a:latin typeface="Calibri"/>
                <a:cs typeface="Calibri"/>
              </a:rPr>
              <a:t> </a:t>
            </a:r>
            <a:r>
              <a:rPr sz="1800" dirty="0">
                <a:latin typeface="Calibri"/>
                <a:cs typeface="Calibri"/>
              </a:rPr>
              <a:t>firm </a:t>
            </a:r>
            <a:r>
              <a:rPr sz="1800" spc="-10" dirty="0">
                <a:latin typeface="Calibri"/>
                <a:cs typeface="Calibri"/>
              </a:rPr>
              <a:t>reminding </a:t>
            </a:r>
            <a:r>
              <a:rPr sz="1800" dirty="0">
                <a:latin typeface="Calibri"/>
                <a:cs typeface="Calibri"/>
              </a:rPr>
              <a:t>them</a:t>
            </a:r>
            <a:r>
              <a:rPr sz="1800" spc="-35" dirty="0">
                <a:latin typeface="Calibri"/>
                <a:cs typeface="Calibri"/>
              </a:rPr>
              <a:t> </a:t>
            </a:r>
            <a:r>
              <a:rPr sz="1800" dirty="0">
                <a:latin typeface="Calibri"/>
                <a:cs typeface="Calibri"/>
              </a:rPr>
              <a:t>that</a:t>
            </a:r>
            <a:r>
              <a:rPr sz="1800" spc="-25" dirty="0">
                <a:latin typeface="Calibri"/>
                <a:cs typeface="Calibri"/>
              </a:rPr>
              <a:t> </a:t>
            </a:r>
            <a:r>
              <a:rPr sz="1800" dirty="0">
                <a:latin typeface="Calibri"/>
                <a:cs typeface="Calibri"/>
              </a:rPr>
              <a:t>you</a:t>
            </a:r>
            <a:r>
              <a:rPr sz="1800" spc="-5" dirty="0">
                <a:latin typeface="Calibri"/>
                <a:cs typeface="Calibri"/>
              </a:rPr>
              <a:t> </a:t>
            </a:r>
            <a:r>
              <a:rPr sz="1800" dirty="0">
                <a:latin typeface="Calibri"/>
                <a:cs typeface="Calibri"/>
              </a:rPr>
              <a:t>will need</a:t>
            </a:r>
            <a:r>
              <a:rPr sz="1800" spc="-5" dirty="0">
                <a:latin typeface="Calibri"/>
                <a:cs typeface="Calibri"/>
              </a:rPr>
              <a:t> </a:t>
            </a:r>
            <a:r>
              <a:rPr sz="1800" dirty="0">
                <a:latin typeface="Calibri"/>
                <a:cs typeface="Calibri"/>
              </a:rPr>
              <a:t>this</a:t>
            </a:r>
            <a:r>
              <a:rPr sz="1800" spc="-20" dirty="0">
                <a:latin typeface="Calibri"/>
                <a:cs typeface="Calibri"/>
              </a:rPr>
              <a:t> </a:t>
            </a:r>
            <a:r>
              <a:rPr sz="1800" dirty="0">
                <a:latin typeface="Calibri"/>
                <a:cs typeface="Calibri"/>
              </a:rPr>
              <a:t>at</a:t>
            </a:r>
            <a:r>
              <a:rPr sz="1800" spc="-25" dirty="0">
                <a:latin typeface="Calibri"/>
                <a:cs typeface="Calibri"/>
              </a:rPr>
              <a:t> </a:t>
            </a:r>
            <a:r>
              <a:rPr sz="1800" dirty="0">
                <a:latin typeface="Calibri"/>
                <a:cs typeface="Calibri"/>
              </a:rPr>
              <a:t>the</a:t>
            </a:r>
            <a:r>
              <a:rPr sz="1800" spc="-15" dirty="0">
                <a:latin typeface="Calibri"/>
                <a:cs typeface="Calibri"/>
              </a:rPr>
              <a:t> </a:t>
            </a:r>
            <a:r>
              <a:rPr sz="1800" dirty="0">
                <a:latin typeface="Calibri"/>
                <a:cs typeface="Calibri"/>
              </a:rPr>
              <a:t>start</a:t>
            </a:r>
            <a:r>
              <a:rPr sz="1800" spc="-25" dirty="0">
                <a:latin typeface="Calibri"/>
                <a:cs typeface="Calibri"/>
              </a:rPr>
              <a:t> </a:t>
            </a:r>
            <a:r>
              <a:rPr sz="1800" dirty="0">
                <a:latin typeface="Calibri"/>
                <a:cs typeface="Calibri"/>
              </a:rPr>
              <a:t>of</a:t>
            </a:r>
            <a:r>
              <a:rPr sz="1800" spc="-5" dirty="0">
                <a:latin typeface="Calibri"/>
                <a:cs typeface="Calibri"/>
              </a:rPr>
              <a:t> </a:t>
            </a:r>
            <a:r>
              <a:rPr sz="1800" dirty="0">
                <a:latin typeface="Calibri"/>
                <a:cs typeface="Calibri"/>
              </a:rPr>
              <a:t>every</a:t>
            </a:r>
            <a:r>
              <a:rPr sz="1800" spc="-30" dirty="0">
                <a:latin typeface="Calibri"/>
                <a:cs typeface="Calibri"/>
              </a:rPr>
              <a:t> </a:t>
            </a:r>
            <a:r>
              <a:rPr sz="1800" dirty="0">
                <a:latin typeface="Calibri"/>
                <a:cs typeface="Calibri"/>
              </a:rPr>
              <a:t>treatment</a:t>
            </a:r>
            <a:r>
              <a:rPr sz="1800" spc="-25" dirty="0">
                <a:latin typeface="Calibri"/>
                <a:cs typeface="Calibri"/>
              </a:rPr>
              <a:t> </a:t>
            </a:r>
            <a:r>
              <a:rPr sz="1800" dirty="0">
                <a:latin typeface="Calibri"/>
                <a:cs typeface="Calibri"/>
              </a:rPr>
              <a:t>since</a:t>
            </a:r>
            <a:r>
              <a:rPr sz="1800" spc="-5" dirty="0">
                <a:latin typeface="Calibri"/>
                <a:cs typeface="Calibri"/>
              </a:rPr>
              <a:t> </a:t>
            </a:r>
            <a:r>
              <a:rPr sz="1800" spc="-25" dirty="0">
                <a:latin typeface="Calibri"/>
                <a:cs typeface="Calibri"/>
              </a:rPr>
              <a:t>we </a:t>
            </a:r>
            <a:r>
              <a:rPr sz="1800" dirty="0">
                <a:latin typeface="Calibri"/>
                <a:cs typeface="Calibri"/>
              </a:rPr>
              <a:t>are</a:t>
            </a:r>
            <a:r>
              <a:rPr sz="1800" spc="-35" dirty="0">
                <a:latin typeface="Calibri"/>
                <a:cs typeface="Calibri"/>
              </a:rPr>
              <a:t> </a:t>
            </a:r>
            <a:r>
              <a:rPr sz="1800" dirty="0">
                <a:latin typeface="Calibri"/>
                <a:cs typeface="Calibri"/>
              </a:rPr>
              <a:t>working</a:t>
            </a:r>
            <a:r>
              <a:rPr sz="1800" spc="-10" dirty="0">
                <a:latin typeface="Calibri"/>
                <a:cs typeface="Calibri"/>
              </a:rPr>
              <a:t> </a:t>
            </a:r>
            <a:r>
              <a:rPr sz="1800" dirty="0">
                <a:latin typeface="Calibri"/>
                <a:cs typeface="Calibri"/>
              </a:rPr>
              <a:t>under</a:t>
            </a:r>
            <a:r>
              <a:rPr sz="1800" spc="-25" dirty="0">
                <a:latin typeface="Calibri"/>
                <a:cs typeface="Calibri"/>
              </a:rPr>
              <a:t> </a:t>
            </a:r>
            <a:r>
              <a:rPr sz="1800" dirty="0">
                <a:latin typeface="Calibri"/>
                <a:cs typeface="Calibri"/>
              </a:rPr>
              <a:t>guidelines</a:t>
            </a:r>
            <a:r>
              <a:rPr sz="1800" spc="-10" dirty="0">
                <a:latin typeface="Calibri"/>
                <a:cs typeface="Calibri"/>
              </a:rPr>
              <a:t> </a:t>
            </a:r>
            <a:r>
              <a:rPr sz="1800" dirty="0">
                <a:latin typeface="Calibri"/>
                <a:cs typeface="Calibri"/>
              </a:rPr>
              <a:t>that</a:t>
            </a:r>
            <a:r>
              <a:rPr sz="1800" spc="-30" dirty="0">
                <a:latin typeface="Calibri"/>
                <a:cs typeface="Calibri"/>
              </a:rPr>
              <a:t> </a:t>
            </a:r>
            <a:r>
              <a:rPr sz="1800" dirty="0">
                <a:latin typeface="Calibri"/>
                <a:cs typeface="Calibri"/>
              </a:rPr>
              <a:t>help</a:t>
            </a:r>
            <a:r>
              <a:rPr sz="1800" spc="-15" dirty="0">
                <a:latin typeface="Calibri"/>
                <a:cs typeface="Calibri"/>
              </a:rPr>
              <a:t> </a:t>
            </a:r>
            <a:r>
              <a:rPr sz="1800" dirty="0">
                <a:latin typeface="Calibri"/>
                <a:cs typeface="Calibri"/>
              </a:rPr>
              <a:t>prevent</a:t>
            </a:r>
            <a:r>
              <a:rPr sz="1800" spc="-30" dirty="0">
                <a:latin typeface="Calibri"/>
                <a:cs typeface="Calibri"/>
              </a:rPr>
              <a:t> </a:t>
            </a:r>
            <a:r>
              <a:rPr sz="1800" dirty="0">
                <a:latin typeface="Calibri"/>
                <a:cs typeface="Calibri"/>
              </a:rPr>
              <a:t>transmission</a:t>
            </a:r>
            <a:r>
              <a:rPr sz="1800" spc="-25" dirty="0">
                <a:latin typeface="Calibri"/>
                <a:cs typeface="Calibri"/>
              </a:rPr>
              <a:t> </a:t>
            </a:r>
            <a:r>
              <a:rPr sz="1800" dirty="0">
                <a:latin typeface="Calibri"/>
                <a:cs typeface="Calibri"/>
              </a:rPr>
              <a:t>and</a:t>
            </a:r>
            <a:r>
              <a:rPr sz="1800" spc="-25" dirty="0">
                <a:latin typeface="Calibri"/>
                <a:cs typeface="Calibri"/>
              </a:rPr>
              <a:t> </a:t>
            </a:r>
            <a:r>
              <a:rPr sz="1800" spc="-10" dirty="0">
                <a:latin typeface="Calibri"/>
                <a:cs typeface="Calibri"/>
              </a:rPr>
              <a:t>avoid issues.</a:t>
            </a:r>
            <a:endParaRPr sz="1800">
              <a:latin typeface="Calibri"/>
              <a:cs typeface="Calibri"/>
            </a:endParaRPr>
          </a:p>
        </p:txBody>
      </p:sp>
      <p:grpSp>
        <p:nvGrpSpPr>
          <p:cNvPr id="4" name="object 4"/>
          <p:cNvGrpSpPr/>
          <p:nvPr/>
        </p:nvGrpSpPr>
        <p:grpSpPr>
          <a:xfrm>
            <a:off x="97535" y="172212"/>
            <a:ext cx="8865870" cy="1592580"/>
            <a:chOff x="97535" y="172212"/>
            <a:chExt cx="8865870" cy="1592580"/>
          </a:xfrm>
        </p:grpSpPr>
        <p:pic>
          <p:nvPicPr>
            <p:cNvPr id="5" name="object 5"/>
            <p:cNvPicPr/>
            <p:nvPr/>
          </p:nvPicPr>
          <p:blipFill>
            <a:blip r:embed="rId3" cstate="print"/>
            <a:stretch>
              <a:fillRect/>
            </a:stretch>
          </p:blipFill>
          <p:spPr>
            <a:xfrm>
              <a:off x="97535" y="172212"/>
              <a:ext cx="2410967" cy="1592579"/>
            </a:xfrm>
            <a:prstGeom prst="rect">
              <a:avLst/>
            </a:prstGeom>
          </p:spPr>
        </p:pic>
        <p:sp>
          <p:nvSpPr>
            <p:cNvPr id="6" name="object 6"/>
            <p:cNvSpPr/>
            <p:nvPr/>
          </p:nvSpPr>
          <p:spPr>
            <a:xfrm>
              <a:off x="2444496" y="706584"/>
              <a:ext cx="6455410" cy="99060"/>
            </a:xfrm>
            <a:custGeom>
              <a:avLst/>
              <a:gdLst/>
              <a:ahLst/>
              <a:cxnLst/>
              <a:rect l="l" t="t" r="r" b="b"/>
              <a:pathLst>
                <a:path w="6455409" h="99059">
                  <a:moveTo>
                    <a:pt x="0" y="98615"/>
                  </a:moveTo>
                  <a:lnTo>
                    <a:pt x="6455003" y="0"/>
                  </a:lnTo>
                </a:path>
              </a:pathLst>
            </a:custGeom>
            <a:ln w="12700">
              <a:solidFill>
                <a:srgbClr val="E67613"/>
              </a:solidFill>
            </a:ln>
          </p:spPr>
          <p:txBody>
            <a:bodyPr wrap="square" lIns="0" tIns="0" rIns="0" bIns="0" rtlCol="0"/>
            <a:lstStyle/>
            <a:p>
              <a:endParaRPr/>
            </a:p>
          </p:txBody>
        </p:sp>
        <p:sp>
          <p:nvSpPr>
            <p:cNvPr id="7" name="object 7"/>
            <p:cNvSpPr/>
            <p:nvPr/>
          </p:nvSpPr>
          <p:spPr>
            <a:xfrm>
              <a:off x="8886215" y="668688"/>
              <a:ext cx="76835" cy="76200"/>
            </a:xfrm>
            <a:custGeom>
              <a:avLst/>
              <a:gdLst/>
              <a:ahLst/>
              <a:cxnLst/>
              <a:rect l="l" t="t" r="r" b="b"/>
              <a:pathLst>
                <a:path w="76834" h="76200">
                  <a:moveTo>
                    <a:pt x="0" y="0"/>
                  </a:moveTo>
                  <a:lnTo>
                    <a:pt x="1168" y="76187"/>
                  </a:lnTo>
                  <a:lnTo>
                    <a:pt x="76771" y="36918"/>
                  </a:lnTo>
                  <a:lnTo>
                    <a:pt x="0" y="0"/>
                  </a:lnTo>
                  <a:close/>
                </a:path>
              </a:pathLst>
            </a:custGeom>
            <a:solidFill>
              <a:srgbClr val="E67613"/>
            </a:solidFill>
          </p:spPr>
          <p:txBody>
            <a:bodyPr wrap="square" lIns="0" tIns="0" rIns="0" bIns="0" rtlCol="0"/>
            <a:lstStyle/>
            <a:p>
              <a:endParaRPr/>
            </a:p>
          </p:txBody>
        </p:sp>
      </p:grpSp>
      <p:sp>
        <p:nvSpPr>
          <p:cNvPr id="8" name="object 8"/>
          <p:cNvSpPr txBox="1"/>
          <p:nvPr/>
        </p:nvSpPr>
        <p:spPr>
          <a:xfrm>
            <a:off x="8435847" y="6683492"/>
            <a:ext cx="1806575" cy="162560"/>
          </a:xfrm>
          <a:prstGeom prst="rect">
            <a:avLst/>
          </a:prstGeom>
        </p:spPr>
        <p:txBody>
          <a:bodyPr vert="horz" wrap="square" lIns="0" tIns="12700" rIns="0" bIns="0" rtlCol="0">
            <a:spAutoFit/>
          </a:bodyPr>
          <a:lstStyle/>
          <a:p>
            <a:pPr marL="12700">
              <a:lnSpc>
                <a:spcPct val="100000"/>
              </a:lnSpc>
              <a:spcBef>
                <a:spcPts val="100"/>
              </a:spcBef>
            </a:pPr>
            <a:r>
              <a:rPr sz="900" spc="-10" dirty="0">
                <a:solidFill>
                  <a:srgbClr val="3C3C3C"/>
                </a:solidFill>
                <a:latin typeface="Franklin Gothic Book"/>
                <a:cs typeface="Franklin Gothic Book"/>
                <a:hlinkClick r:id="rId4"/>
              </a:rPr>
              <a:t>WWW.DENTALMEDICALBILLING.COM</a:t>
            </a:r>
            <a:endParaRPr sz="900">
              <a:latin typeface="Franklin Gothic Book"/>
              <a:cs typeface="Franklin Gothic Book"/>
            </a:endParaRPr>
          </a:p>
        </p:txBody>
      </p:sp>
      <p:sp>
        <p:nvSpPr>
          <p:cNvPr id="9" name="object 9"/>
          <p:cNvSpPr txBox="1"/>
          <p:nvPr/>
        </p:nvSpPr>
        <p:spPr>
          <a:xfrm>
            <a:off x="10331284" y="6683492"/>
            <a:ext cx="1781175"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3C3C3C"/>
                </a:solidFill>
                <a:latin typeface="Franklin Gothic Book"/>
                <a:cs typeface="Franklin Gothic Book"/>
                <a:hlinkClick r:id="rId5"/>
              </a:rPr>
              <a:t>CTAXIN@LINKS2SUCCESS.BIZ</a:t>
            </a:r>
            <a:r>
              <a:rPr sz="900" spc="380" dirty="0">
                <a:solidFill>
                  <a:srgbClr val="3C3C3C"/>
                </a:solidFill>
                <a:latin typeface="Franklin Gothic Book"/>
                <a:cs typeface="Franklin Gothic Book"/>
              </a:rPr>
              <a:t> </a:t>
            </a:r>
            <a:r>
              <a:rPr sz="900" spc="-20" dirty="0">
                <a:solidFill>
                  <a:srgbClr val="3C3C3C"/>
                </a:solidFill>
                <a:latin typeface="Franklin Gothic Book"/>
                <a:cs typeface="Franklin Gothic Book"/>
              </a:rPr>
              <a:t>914-</a:t>
            </a:r>
            <a:endParaRPr sz="900">
              <a:latin typeface="Franklin Gothic Book"/>
              <a:cs typeface="Franklin Gothic Book"/>
            </a:endParaRPr>
          </a:p>
        </p:txBody>
      </p:sp>
      <p:sp>
        <p:nvSpPr>
          <p:cNvPr id="10" name="object 10"/>
          <p:cNvSpPr txBox="1"/>
          <p:nvPr/>
        </p:nvSpPr>
        <p:spPr>
          <a:xfrm>
            <a:off x="180339" y="6711925"/>
            <a:ext cx="205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3C3C3C"/>
                </a:solidFill>
                <a:latin typeface="Franklin Gothic Book"/>
                <a:cs typeface="Franklin Gothic Book"/>
              </a:rPr>
              <a:t>34</a:t>
            </a:r>
            <a:endParaRPr sz="1200">
              <a:latin typeface="Franklin Gothic Book"/>
              <a:cs typeface="Franklin Gothic Book"/>
            </a:endParaRPr>
          </a:p>
        </p:txBody>
      </p:sp>
      <p:sp>
        <p:nvSpPr>
          <p:cNvPr id="11" name="object 11"/>
          <p:cNvSpPr txBox="1">
            <a:spLocks noGrp="1"/>
          </p:cNvSpPr>
          <p:nvPr>
            <p:ph type="title"/>
          </p:nvPr>
        </p:nvSpPr>
        <p:spPr>
          <a:xfrm>
            <a:off x="8409940" y="195892"/>
            <a:ext cx="2894965" cy="574040"/>
          </a:xfrm>
          <a:prstGeom prst="rect">
            <a:avLst/>
          </a:prstGeom>
        </p:spPr>
        <p:txBody>
          <a:bodyPr vert="horz" wrap="square" lIns="0" tIns="12700" rIns="0" bIns="0" rtlCol="0">
            <a:spAutoFit/>
          </a:bodyPr>
          <a:lstStyle/>
          <a:p>
            <a:pPr marL="12700" marR="5080">
              <a:lnSpc>
                <a:spcPct val="100000"/>
              </a:lnSpc>
              <a:spcBef>
                <a:spcPts val="100"/>
              </a:spcBef>
            </a:pPr>
            <a:r>
              <a:rPr sz="1800" dirty="0">
                <a:solidFill>
                  <a:srgbClr val="000000"/>
                </a:solidFill>
              </a:rPr>
              <a:t>SOAP</a:t>
            </a:r>
            <a:r>
              <a:rPr sz="1800" spc="-20" dirty="0">
                <a:solidFill>
                  <a:srgbClr val="000000"/>
                </a:solidFill>
              </a:rPr>
              <a:t> </a:t>
            </a:r>
            <a:r>
              <a:rPr sz="1800" dirty="0">
                <a:solidFill>
                  <a:srgbClr val="000000"/>
                </a:solidFill>
              </a:rPr>
              <a:t>starts</a:t>
            </a:r>
            <a:r>
              <a:rPr sz="1800" spc="-20" dirty="0">
                <a:solidFill>
                  <a:srgbClr val="000000"/>
                </a:solidFill>
              </a:rPr>
              <a:t> </a:t>
            </a:r>
            <a:r>
              <a:rPr sz="1800" dirty="0">
                <a:solidFill>
                  <a:srgbClr val="000000"/>
                </a:solidFill>
              </a:rPr>
              <a:t>on</a:t>
            </a:r>
            <a:r>
              <a:rPr sz="1800" spc="-15" dirty="0">
                <a:solidFill>
                  <a:srgbClr val="000000"/>
                </a:solidFill>
              </a:rPr>
              <a:t> </a:t>
            </a:r>
            <a:r>
              <a:rPr sz="1800" dirty="0">
                <a:solidFill>
                  <a:srgbClr val="000000"/>
                </a:solidFill>
              </a:rPr>
              <a:t>the</a:t>
            </a:r>
            <a:r>
              <a:rPr sz="1800" spc="-20" dirty="0">
                <a:solidFill>
                  <a:srgbClr val="000000"/>
                </a:solidFill>
              </a:rPr>
              <a:t> </a:t>
            </a:r>
            <a:r>
              <a:rPr sz="1800" dirty="0">
                <a:solidFill>
                  <a:srgbClr val="000000"/>
                </a:solidFill>
              </a:rPr>
              <a:t>first</a:t>
            </a:r>
            <a:r>
              <a:rPr sz="1800" spc="-20" dirty="0">
                <a:solidFill>
                  <a:srgbClr val="000000"/>
                </a:solidFill>
              </a:rPr>
              <a:t> </a:t>
            </a:r>
            <a:r>
              <a:rPr sz="1800" spc="-10" dirty="0">
                <a:solidFill>
                  <a:srgbClr val="000000"/>
                </a:solidFill>
              </a:rPr>
              <a:t>phone call.</a:t>
            </a:r>
            <a:endParaRPr sz="1800"/>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46AD1-A4A1-6B1D-45D9-378536DAE7B1}"/>
              </a:ext>
            </a:extLst>
          </p:cNvPr>
          <p:cNvSpPr>
            <a:spLocks noGrp="1"/>
          </p:cNvSpPr>
          <p:nvPr>
            <p:ph type="title"/>
          </p:nvPr>
        </p:nvSpPr>
        <p:spPr/>
        <p:txBody>
          <a:bodyPr/>
          <a:lstStyle/>
          <a:p>
            <a:r>
              <a:rPr lang="en-US" dirty="0"/>
              <a:t>How are you diagnosing your patients?</a:t>
            </a:r>
          </a:p>
        </p:txBody>
      </p:sp>
      <p:pic>
        <p:nvPicPr>
          <p:cNvPr id="5" name="Content Placeholder 4">
            <a:extLst>
              <a:ext uri="{FF2B5EF4-FFF2-40B4-BE49-F238E27FC236}">
                <a16:creationId xmlns:a16="http://schemas.microsoft.com/office/drawing/2014/main" id="{74396DFC-5720-76FC-C10A-3A129E0C406D}"/>
              </a:ext>
            </a:extLst>
          </p:cNvPr>
          <p:cNvPicPr>
            <a:picLocks noGrp="1" noChangeAspect="1"/>
          </p:cNvPicPr>
          <p:nvPr>
            <p:ph idx="1"/>
          </p:nvPr>
        </p:nvPicPr>
        <p:blipFill>
          <a:blip r:embed="rId2"/>
          <a:stretch>
            <a:fillRect/>
          </a:stretch>
        </p:blipFill>
        <p:spPr>
          <a:xfrm>
            <a:off x="1000656" y="1752738"/>
            <a:ext cx="7904805" cy="4351338"/>
          </a:xfrm>
        </p:spPr>
      </p:pic>
    </p:spTree>
    <p:extLst>
      <p:ext uri="{BB962C8B-B14F-4D97-AF65-F5344CB8AC3E}">
        <p14:creationId xmlns:p14="http://schemas.microsoft.com/office/powerpoint/2010/main" val="1387946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AF3EFD6B-0AEA-449E-68C8-25D6F19E80CC}"/>
              </a:ext>
            </a:extLst>
          </p:cNvPr>
          <p:cNvPicPr>
            <a:picLocks noGrp="1" noChangeAspect="1"/>
          </p:cNvPicPr>
          <p:nvPr>
            <p:ph sz="half" idx="1"/>
          </p:nvPr>
        </p:nvPicPr>
        <p:blipFill>
          <a:blip r:embed="rId2"/>
          <a:stretch>
            <a:fillRect/>
          </a:stretch>
        </p:blipFill>
        <p:spPr>
          <a:xfrm>
            <a:off x="1179104" y="323850"/>
            <a:ext cx="4499792" cy="5853113"/>
          </a:xfrm>
        </p:spPr>
      </p:pic>
      <p:pic>
        <p:nvPicPr>
          <p:cNvPr id="10" name="Content Placeholder 9">
            <a:extLst>
              <a:ext uri="{FF2B5EF4-FFF2-40B4-BE49-F238E27FC236}">
                <a16:creationId xmlns:a16="http://schemas.microsoft.com/office/drawing/2014/main" id="{66C387C4-6879-154F-7EE1-31073E525923}"/>
              </a:ext>
            </a:extLst>
          </p:cNvPr>
          <p:cNvPicPr>
            <a:picLocks noGrp="1" noChangeAspect="1"/>
          </p:cNvPicPr>
          <p:nvPr>
            <p:ph sz="half" idx="2"/>
          </p:nvPr>
        </p:nvPicPr>
        <p:blipFill>
          <a:blip r:embed="rId3"/>
          <a:stretch>
            <a:fillRect/>
          </a:stretch>
        </p:blipFill>
        <p:spPr>
          <a:xfrm>
            <a:off x="6471358" y="323850"/>
            <a:ext cx="4583284" cy="5853113"/>
          </a:xfrm>
        </p:spPr>
      </p:pic>
    </p:spTree>
    <p:extLst>
      <p:ext uri="{BB962C8B-B14F-4D97-AF65-F5344CB8AC3E}">
        <p14:creationId xmlns:p14="http://schemas.microsoft.com/office/powerpoint/2010/main" val="110007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61251" y="322526"/>
            <a:ext cx="7669498" cy="1210258"/>
          </a:xfrm>
          <a:custGeom>
            <a:avLst/>
            <a:gdLst/>
            <a:ahLst/>
            <a:cxnLst/>
            <a:rect l="l" t="t" r="r" b="b"/>
            <a:pathLst>
              <a:path w="11504247" h="1815387">
                <a:moveTo>
                  <a:pt x="0" y="0"/>
                </a:moveTo>
                <a:lnTo>
                  <a:pt x="11504248" y="0"/>
                </a:lnTo>
                <a:lnTo>
                  <a:pt x="11504248" y="1815387"/>
                </a:lnTo>
                <a:lnTo>
                  <a:pt x="0" y="1815387"/>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1690329" y="3486205"/>
            <a:ext cx="3004659" cy="843938"/>
            <a:chOff x="0" y="0"/>
            <a:chExt cx="1900400" cy="533778"/>
          </a:xfrm>
        </p:grpSpPr>
        <p:sp>
          <p:nvSpPr>
            <p:cNvPr id="4" name="Freeform 4"/>
            <p:cNvSpPr/>
            <p:nvPr/>
          </p:nvSpPr>
          <p:spPr>
            <a:xfrm>
              <a:off x="0" y="0"/>
              <a:ext cx="1900400" cy="533778"/>
            </a:xfrm>
            <a:custGeom>
              <a:avLst/>
              <a:gdLst/>
              <a:ahLst/>
              <a:cxnLst/>
              <a:rect l="l" t="t" r="r" b="b"/>
              <a:pathLst>
                <a:path w="1900400" h="533778">
                  <a:moveTo>
                    <a:pt x="18895" y="0"/>
                  </a:moveTo>
                  <a:lnTo>
                    <a:pt x="1881505" y="0"/>
                  </a:lnTo>
                  <a:cubicBezTo>
                    <a:pt x="1891940" y="0"/>
                    <a:pt x="1900400" y="8460"/>
                    <a:pt x="1900400" y="18895"/>
                  </a:cubicBezTo>
                  <a:lnTo>
                    <a:pt x="1900400" y="514883"/>
                  </a:lnTo>
                  <a:cubicBezTo>
                    <a:pt x="1900400" y="519894"/>
                    <a:pt x="1898409" y="524700"/>
                    <a:pt x="1894866" y="528244"/>
                  </a:cubicBezTo>
                  <a:cubicBezTo>
                    <a:pt x="1891322" y="531787"/>
                    <a:pt x="1886516" y="533778"/>
                    <a:pt x="1881505" y="533778"/>
                  </a:cubicBezTo>
                  <a:lnTo>
                    <a:pt x="18895" y="533778"/>
                  </a:lnTo>
                  <a:cubicBezTo>
                    <a:pt x="13884" y="533778"/>
                    <a:pt x="9078" y="531787"/>
                    <a:pt x="5534" y="528244"/>
                  </a:cubicBezTo>
                  <a:cubicBezTo>
                    <a:pt x="1991" y="524700"/>
                    <a:pt x="0" y="519894"/>
                    <a:pt x="0" y="514883"/>
                  </a:cubicBezTo>
                  <a:lnTo>
                    <a:pt x="0" y="18895"/>
                  </a:lnTo>
                  <a:cubicBezTo>
                    <a:pt x="0" y="13884"/>
                    <a:pt x="1991" y="9078"/>
                    <a:pt x="5534" y="5534"/>
                  </a:cubicBezTo>
                  <a:cubicBezTo>
                    <a:pt x="9078" y="1991"/>
                    <a:pt x="13884" y="0"/>
                    <a:pt x="18895" y="0"/>
                  </a:cubicBezTo>
                  <a:close/>
                </a:path>
              </a:pathLst>
            </a:custGeom>
            <a:solidFill>
              <a:srgbClr val="131211"/>
            </a:solidFill>
          </p:spPr>
          <p:txBody>
            <a:bodyPr/>
            <a:lstStyle/>
            <a:p>
              <a:endParaRPr lang="en-US"/>
            </a:p>
          </p:txBody>
        </p:sp>
        <p:sp>
          <p:nvSpPr>
            <p:cNvPr id="5" name="TextBox 5"/>
            <p:cNvSpPr txBox="1"/>
            <p:nvPr/>
          </p:nvSpPr>
          <p:spPr>
            <a:xfrm>
              <a:off x="0" y="-19050"/>
              <a:ext cx="1900400" cy="552828"/>
            </a:xfrm>
            <a:prstGeom prst="rect">
              <a:avLst/>
            </a:prstGeom>
          </p:spPr>
          <p:txBody>
            <a:bodyPr lIns="27415" tIns="27415" rIns="27415" bIns="27415" rtlCol="0" anchor="ctr"/>
            <a:lstStyle/>
            <a:p>
              <a:pPr algn="ctr">
                <a:lnSpc>
                  <a:spcPts val="1906"/>
                </a:lnSpc>
              </a:pPr>
              <a:endParaRPr sz="1200"/>
            </a:p>
          </p:txBody>
        </p:sp>
      </p:grpSp>
      <p:grpSp>
        <p:nvGrpSpPr>
          <p:cNvPr id="6" name="Group 6"/>
          <p:cNvGrpSpPr/>
          <p:nvPr/>
        </p:nvGrpSpPr>
        <p:grpSpPr>
          <a:xfrm>
            <a:off x="4103399" y="3355986"/>
            <a:ext cx="1285091" cy="1104375"/>
            <a:chOff x="0" y="0"/>
            <a:chExt cx="812800" cy="698500"/>
          </a:xfrm>
        </p:grpSpPr>
        <p:sp>
          <p:nvSpPr>
            <p:cNvPr id="7" name="Freeform 7"/>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FFFFFF"/>
            </a:solidFill>
            <a:ln w="161925" cap="sq">
              <a:solidFill>
                <a:srgbClr val="000000"/>
              </a:solidFill>
              <a:prstDash val="solid"/>
              <a:miter/>
            </a:ln>
          </p:spPr>
          <p:txBody>
            <a:bodyPr/>
            <a:lstStyle/>
            <a:p>
              <a:endParaRPr lang="en-US"/>
            </a:p>
          </p:txBody>
        </p:sp>
        <p:sp>
          <p:nvSpPr>
            <p:cNvPr id="8" name="TextBox 8"/>
            <p:cNvSpPr txBox="1"/>
            <p:nvPr/>
          </p:nvSpPr>
          <p:spPr>
            <a:xfrm>
              <a:off x="114300" y="-19050"/>
              <a:ext cx="584200" cy="717550"/>
            </a:xfrm>
            <a:prstGeom prst="rect">
              <a:avLst/>
            </a:prstGeom>
          </p:spPr>
          <p:txBody>
            <a:bodyPr lIns="27415" tIns="27415" rIns="27415" bIns="27415" rtlCol="0" anchor="ctr"/>
            <a:lstStyle/>
            <a:p>
              <a:pPr algn="ctr">
                <a:lnSpc>
                  <a:spcPts val="1906"/>
                </a:lnSpc>
              </a:pPr>
              <a:endParaRPr sz="1200"/>
            </a:p>
          </p:txBody>
        </p:sp>
      </p:grpSp>
      <p:sp>
        <p:nvSpPr>
          <p:cNvPr id="9" name="Freeform 9"/>
          <p:cNvSpPr/>
          <p:nvPr/>
        </p:nvSpPr>
        <p:spPr>
          <a:xfrm>
            <a:off x="4469078" y="3583447"/>
            <a:ext cx="576612" cy="576612"/>
          </a:xfrm>
          <a:custGeom>
            <a:avLst/>
            <a:gdLst/>
            <a:ahLst/>
            <a:cxnLst/>
            <a:rect l="l" t="t" r="r" b="b"/>
            <a:pathLst>
              <a:path w="864918" h="864918">
                <a:moveTo>
                  <a:pt x="0" y="0"/>
                </a:moveTo>
                <a:lnTo>
                  <a:pt x="864918" y="0"/>
                </a:lnTo>
                <a:lnTo>
                  <a:pt x="864918" y="864918"/>
                </a:lnTo>
                <a:lnTo>
                  <a:pt x="0" y="86491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0" name="Group 10"/>
          <p:cNvGrpSpPr/>
          <p:nvPr/>
        </p:nvGrpSpPr>
        <p:grpSpPr>
          <a:xfrm>
            <a:off x="1690329" y="5047841"/>
            <a:ext cx="3004659" cy="843938"/>
            <a:chOff x="0" y="0"/>
            <a:chExt cx="1900400" cy="533778"/>
          </a:xfrm>
        </p:grpSpPr>
        <p:sp>
          <p:nvSpPr>
            <p:cNvPr id="11" name="Freeform 11"/>
            <p:cNvSpPr/>
            <p:nvPr/>
          </p:nvSpPr>
          <p:spPr>
            <a:xfrm>
              <a:off x="0" y="0"/>
              <a:ext cx="1900400" cy="533778"/>
            </a:xfrm>
            <a:custGeom>
              <a:avLst/>
              <a:gdLst/>
              <a:ahLst/>
              <a:cxnLst/>
              <a:rect l="l" t="t" r="r" b="b"/>
              <a:pathLst>
                <a:path w="1900400" h="533778">
                  <a:moveTo>
                    <a:pt x="18895" y="0"/>
                  </a:moveTo>
                  <a:lnTo>
                    <a:pt x="1881505" y="0"/>
                  </a:lnTo>
                  <a:cubicBezTo>
                    <a:pt x="1891940" y="0"/>
                    <a:pt x="1900400" y="8460"/>
                    <a:pt x="1900400" y="18895"/>
                  </a:cubicBezTo>
                  <a:lnTo>
                    <a:pt x="1900400" y="514883"/>
                  </a:lnTo>
                  <a:cubicBezTo>
                    <a:pt x="1900400" y="519894"/>
                    <a:pt x="1898409" y="524700"/>
                    <a:pt x="1894866" y="528244"/>
                  </a:cubicBezTo>
                  <a:cubicBezTo>
                    <a:pt x="1891322" y="531787"/>
                    <a:pt x="1886516" y="533778"/>
                    <a:pt x="1881505" y="533778"/>
                  </a:cubicBezTo>
                  <a:lnTo>
                    <a:pt x="18895" y="533778"/>
                  </a:lnTo>
                  <a:cubicBezTo>
                    <a:pt x="13884" y="533778"/>
                    <a:pt x="9078" y="531787"/>
                    <a:pt x="5534" y="528244"/>
                  </a:cubicBezTo>
                  <a:cubicBezTo>
                    <a:pt x="1991" y="524700"/>
                    <a:pt x="0" y="519894"/>
                    <a:pt x="0" y="514883"/>
                  </a:cubicBezTo>
                  <a:lnTo>
                    <a:pt x="0" y="18895"/>
                  </a:lnTo>
                  <a:cubicBezTo>
                    <a:pt x="0" y="13884"/>
                    <a:pt x="1991" y="9078"/>
                    <a:pt x="5534" y="5534"/>
                  </a:cubicBezTo>
                  <a:cubicBezTo>
                    <a:pt x="9078" y="1991"/>
                    <a:pt x="13884" y="0"/>
                    <a:pt x="18895" y="0"/>
                  </a:cubicBezTo>
                  <a:close/>
                </a:path>
              </a:pathLst>
            </a:custGeom>
            <a:solidFill>
              <a:srgbClr val="131211"/>
            </a:solidFill>
          </p:spPr>
          <p:txBody>
            <a:bodyPr/>
            <a:lstStyle/>
            <a:p>
              <a:endParaRPr lang="en-US"/>
            </a:p>
          </p:txBody>
        </p:sp>
        <p:sp>
          <p:nvSpPr>
            <p:cNvPr id="12" name="TextBox 12"/>
            <p:cNvSpPr txBox="1"/>
            <p:nvPr/>
          </p:nvSpPr>
          <p:spPr>
            <a:xfrm>
              <a:off x="0" y="-19050"/>
              <a:ext cx="1900400" cy="552828"/>
            </a:xfrm>
            <a:prstGeom prst="rect">
              <a:avLst/>
            </a:prstGeom>
          </p:spPr>
          <p:txBody>
            <a:bodyPr lIns="27415" tIns="27415" rIns="27415" bIns="27415" rtlCol="0" anchor="ctr"/>
            <a:lstStyle/>
            <a:p>
              <a:pPr algn="ctr">
                <a:lnSpc>
                  <a:spcPts val="1906"/>
                </a:lnSpc>
              </a:pPr>
              <a:endParaRPr sz="1200"/>
            </a:p>
          </p:txBody>
        </p:sp>
      </p:grpSp>
      <p:grpSp>
        <p:nvGrpSpPr>
          <p:cNvPr id="13" name="Group 13"/>
          <p:cNvGrpSpPr/>
          <p:nvPr/>
        </p:nvGrpSpPr>
        <p:grpSpPr>
          <a:xfrm>
            <a:off x="4103399" y="4917622"/>
            <a:ext cx="1285091" cy="1104375"/>
            <a:chOff x="0" y="0"/>
            <a:chExt cx="812800" cy="698500"/>
          </a:xfrm>
        </p:grpSpPr>
        <p:sp>
          <p:nvSpPr>
            <p:cNvPr id="14" name="Freeform 14"/>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FFFFFF"/>
            </a:solidFill>
            <a:ln w="161925" cap="sq">
              <a:solidFill>
                <a:srgbClr val="000000"/>
              </a:solidFill>
              <a:prstDash val="solid"/>
              <a:miter/>
            </a:ln>
          </p:spPr>
          <p:txBody>
            <a:bodyPr/>
            <a:lstStyle/>
            <a:p>
              <a:endParaRPr lang="en-US"/>
            </a:p>
          </p:txBody>
        </p:sp>
        <p:sp>
          <p:nvSpPr>
            <p:cNvPr id="15" name="TextBox 15"/>
            <p:cNvSpPr txBox="1"/>
            <p:nvPr/>
          </p:nvSpPr>
          <p:spPr>
            <a:xfrm>
              <a:off x="114300" y="-19050"/>
              <a:ext cx="584200" cy="717550"/>
            </a:xfrm>
            <a:prstGeom prst="rect">
              <a:avLst/>
            </a:prstGeom>
          </p:spPr>
          <p:txBody>
            <a:bodyPr lIns="27415" tIns="27415" rIns="27415" bIns="27415" rtlCol="0" anchor="ctr"/>
            <a:lstStyle/>
            <a:p>
              <a:pPr algn="ctr">
                <a:lnSpc>
                  <a:spcPts val="1906"/>
                </a:lnSpc>
              </a:pPr>
              <a:endParaRPr sz="1200"/>
            </a:p>
          </p:txBody>
        </p:sp>
      </p:grpSp>
      <p:sp>
        <p:nvSpPr>
          <p:cNvPr id="16" name="Freeform 16"/>
          <p:cNvSpPr/>
          <p:nvPr/>
        </p:nvSpPr>
        <p:spPr>
          <a:xfrm>
            <a:off x="4469078" y="5195514"/>
            <a:ext cx="553733" cy="553733"/>
          </a:xfrm>
          <a:custGeom>
            <a:avLst/>
            <a:gdLst/>
            <a:ahLst/>
            <a:cxnLst/>
            <a:rect l="l" t="t" r="r" b="b"/>
            <a:pathLst>
              <a:path w="830600" h="830600">
                <a:moveTo>
                  <a:pt x="0" y="0"/>
                </a:moveTo>
                <a:lnTo>
                  <a:pt x="830600" y="0"/>
                </a:lnTo>
                <a:lnTo>
                  <a:pt x="830600" y="830600"/>
                </a:lnTo>
                <a:lnTo>
                  <a:pt x="0" y="8306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7" name="Freeform 17"/>
          <p:cNvSpPr/>
          <p:nvPr/>
        </p:nvSpPr>
        <p:spPr>
          <a:xfrm>
            <a:off x="7578341" y="5465969"/>
            <a:ext cx="2223325" cy="235452"/>
          </a:xfrm>
          <a:custGeom>
            <a:avLst/>
            <a:gdLst/>
            <a:ahLst/>
            <a:cxnLst/>
            <a:rect l="l" t="t" r="r" b="b"/>
            <a:pathLst>
              <a:path w="3334987" h="353178">
                <a:moveTo>
                  <a:pt x="0" y="0"/>
                </a:moveTo>
                <a:lnTo>
                  <a:pt x="3334987" y="0"/>
                </a:lnTo>
                <a:lnTo>
                  <a:pt x="3334987" y="353178"/>
                </a:lnTo>
                <a:lnTo>
                  <a:pt x="0" y="353178"/>
                </a:lnTo>
                <a:lnTo>
                  <a:pt x="0" y="0"/>
                </a:lnTo>
                <a:close/>
              </a:path>
            </a:pathLst>
          </a:custGeom>
          <a:blipFill>
            <a:blip r:embed="rId7"/>
            <a:stretch>
              <a:fillRect t="-86495"/>
            </a:stretch>
          </a:blipFill>
        </p:spPr>
        <p:txBody>
          <a:bodyPr/>
          <a:lstStyle/>
          <a:p>
            <a:endParaRPr lang="en-US"/>
          </a:p>
        </p:txBody>
      </p:sp>
      <p:grpSp>
        <p:nvGrpSpPr>
          <p:cNvPr id="18" name="Group 18"/>
          <p:cNvGrpSpPr/>
          <p:nvPr/>
        </p:nvGrpSpPr>
        <p:grpSpPr>
          <a:xfrm>
            <a:off x="7367036" y="3505782"/>
            <a:ext cx="2928423" cy="773777"/>
            <a:chOff x="0" y="0"/>
            <a:chExt cx="1878214" cy="496281"/>
          </a:xfrm>
        </p:grpSpPr>
        <p:sp>
          <p:nvSpPr>
            <p:cNvPr id="19" name="Freeform 19"/>
            <p:cNvSpPr/>
            <p:nvPr/>
          </p:nvSpPr>
          <p:spPr>
            <a:xfrm>
              <a:off x="0" y="0"/>
              <a:ext cx="1878214" cy="496281"/>
            </a:xfrm>
            <a:custGeom>
              <a:avLst/>
              <a:gdLst/>
              <a:ahLst/>
              <a:cxnLst/>
              <a:rect l="l" t="t" r="r" b="b"/>
              <a:pathLst>
                <a:path w="1878214" h="496281">
                  <a:moveTo>
                    <a:pt x="22912" y="0"/>
                  </a:moveTo>
                  <a:lnTo>
                    <a:pt x="1855302" y="0"/>
                  </a:lnTo>
                  <a:cubicBezTo>
                    <a:pt x="1867956" y="0"/>
                    <a:pt x="1878214" y="10258"/>
                    <a:pt x="1878214" y="22912"/>
                  </a:cubicBezTo>
                  <a:lnTo>
                    <a:pt x="1878214" y="473368"/>
                  </a:lnTo>
                  <a:cubicBezTo>
                    <a:pt x="1878214" y="479445"/>
                    <a:pt x="1875800" y="485273"/>
                    <a:pt x="1871503" y="489570"/>
                  </a:cubicBezTo>
                  <a:cubicBezTo>
                    <a:pt x="1867206" y="493867"/>
                    <a:pt x="1861379" y="496281"/>
                    <a:pt x="1855302" y="496281"/>
                  </a:cubicBezTo>
                  <a:lnTo>
                    <a:pt x="22912" y="496281"/>
                  </a:lnTo>
                  <a:cubicBezTo>
                    <a:pt x="10258" y="496281"/>
                    <a:pt x="0" y="486022"/>
                    <a:pt x="0" y="473368"/>
                  </a:cubicBezTo>
                  <a:lnTo>
                    <a:pt x="0" y="22912"/>
                  </a:lnTo>
                  <a:cubicBezTo>
                    <a:pt x="0" y="10258"/>
                    <a:pt x="10258" y="0"/>
                    <a:pt x="22912" y="0"/>
                  </a:cubicBezTo>
                  <a:close/>
                </a:path>
              </a:pathLst>
            </a:custGeom>
            <a:solidFill>
              <a:srgbClr val="100F0D"/>
            </a:solidFill>
          </p:spPr>
          <p:txBody>
            <a:bodyPr/>
            <a:lstStyle/>
            <a:p>
              <a:endParaRPr lang="en-US"/>
            </a:p>
          </p:txBody>
        </p:sp>
        <p:sp>
          <p:nvSpPr>
            <p:cNvPr id="20" name="TextBox 20"/>
            <p:cNvSpPr txBox="1"/>
            <p:nvPr/>
          </p:nvSpPr>
          <p:spPr>
            <a:xfrm>
              <a:off x="0" y="-38100"/>
              <a:ext cx="1878214" cy="534381"/>
            </a:xfrm>
            <a:prstGeom prst="rect">
              <a:avLst/>
            </a:prstGeom>
          </p:spPr>
          <p:txBody>
            <a:bodyPr lIns="22639" tIns="22639" rIns="22639" bIns="22639" rtlCol="0" anchor="ctr"/>
            <a:lstStyle/>
            <a:p>
              <a:pPr algn="ctr">
                <a:lnSpc>
                  <a:spcPts val="1935"/>
                </a:lnSpc>
              </a:pPr>
              <a:endParaRPr sz="1200"/>
            </a:p>
          </p:txBody>
        </p:sp>
      </p:grpSp>
      <p:grpSp>
        <p:nvGrpSpPr>
          <p:cNvPr id="21" name="Group 21"/>
          <p:cNvGrpSpPr>
            <a:grpSpLocks noChangeAspect="1"/>
          </p:cNvGrpSpPr>
          <p:nvPr/>
        </p:nvGrpSpPr>
        <p:grpSpPr>
          <a:xfrm>
            <a:off x="6912825" y="3355986"/>
            <a:ext cx="1033935" cy="1029896"/>
            <a:chOff x="0" y="0"/>
            <a:chExt cx="6502400" cy="6477000"/>
          </a:xfrm>
        </p:grpSpPr>
        <p:sp>
          <p:nvSpPr>
            <p:cNvPr id="22" name="Freeform 22"/>
            <p:cNvSpPr/>
            <p:nvPr/>
          </p:nvSpPr>
          <p:spPr>
            <a:xfrm>
              <a:off x="-23042" y="119185"/>
              <a:ext cx="6542159" cy="6244242"/>
            </a:xfrm>
            <a:custGeom>
              <a:avLst/>
              <a:gdLst/>
              <a:ahLst/>
              <a:cxnLst/>
              <a:rect l="l" t="t" r="r" b="b"/>
              <a:pathLst>
                <a:path w="6542159" h="6244242">
                  <a:moveTo>
                    <a:pt x="3271080" y="4996"/>
                  </a:moveTo>
                  <a:cubicBezTo>
                    <a:pt x="2154117" y="0"/>
                    <a:pt x="1119857" y="593026"/>
                    <a:pt x="559929" y="1559521"/>
                  </a:cubicBezTo>
                  <a:cubicBezTo>
                    <a:pt x="0" y="2526015"/>
                    <a:pt x="0" y="3718228"/>
                    <a:pt x="559929" y="4684723"/>
                  </a:cubicBezTo>
                  <a:cubicBezTo>
                    <a:pt x="1119857" y="5651217"/>
                    <a:pt x="2154117" y="6244243"/>
                    <a:pt x="3271080" y="6239248"/>
                  </a:cubicBezTo>
                  <a:cubicBezTo>
                    <a:pt x="4388043" y="6244243"/>
                    <a:pt x="5422303" y="5651217"/>
                    <a:pt x="5982231" y="4684723"/>
                  </a:cubicBezTo>
                  <a:cubicBezTo>
                    <a:pt x="6542160" y="3718229"/>
                    <a:pt x="6542160" y="2526015"/>
                    <a:pt x="5982231" y="1559521"/>
                  </a:cubicBezTo>
                  <a:cubicBezTo>
                    <a:pt x="5422303" y="593027"/>
                    <a:pt x="4388043" y="1"/>
                    <a:pt x="3271080" y="4996"/>
                  </a:cubicBezTo>
                  <a:close/>
                </a:path>
              </a:pathLst>
            </a:custGeom>
            <a:solidFill>
              <a:srgbClr val="FFFFFF"/>
            </a:solidFill>
            <a:ln w="12700">
              <a:solidFill>
                <a:srgbClr val="000000"/>
              </a:solidFill>
            </a:ln>
          </p:spPr>
          <p:txBody>
            <a:bodyPr/>
            <a:lstStyle/>
            <a:p>
              <a:endParaRPr lang="en-US"/>
            </a:p>
          </p:txBody>
        </p:sp>
        <p:sp>
          <p:nvSpPr>
            <p:cNvPr id="23" name="Freeform 23"/>
            <p:cNvSpPr/>
            <p:nvPr/>
          </p:nvSpPr>
          <p:spPr>
            <a:xfrm>
              <a:off x="73038" y="66269"/>
              <a:ext cx="6350000" cy="6349987"/>
            </a:xfrm>
            <a:custGeom>
              <a:avLst/>
              <a:gdLst/>
              <a:ahLst/>
              <a:cxnLst/>
              <a:rect l="l" t="t" r="r" b="b"/>
              <a:pathLst>
                <a:path w="6350000" h="6349987">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000000"/>
            </a:solidFill>
          </p:spPr>
          <p:txBody>
            <a:bodyPr/>
            <a:lstStyle/>
            <a:p>
              <a:endParaRPr lang="en-US"/>
            </a:p>
          </p:txBody>
        </p:sp>
      </p:grpSp>
      <p:grpSp>
        <p:nvGrpSpPr>
          <p:cNvPr id="24" name="Group 24"/>
          <p:cNvGrpSpPr/>
          <p:nvPr/>
        </p:nvGrpSpPr>
        <p:grpSpPr>
          <a:xfrm>
            <a:off x="7367036" y="5057390"/>
            <a:ext cx="3018954" cy="805062"/>
            <a:chOff x="0" y="0"/>
            <a:chExt cx="1936278" cy="516346"/>
          </a:xfrm>
        </p:grpSpPr>
        <p:sp>
          <p:nvSpPr>
            <p:cNvPr id="25" name="Freeform 25"/>
            <p:cNvSpPr/>
            <p:nvPr/>
          </p:nvSpPr>
          <p:spPr>
            <a:xfrm>
              <a:off x="0" y="0"/>
              <a:ext cx="1936278" cy="516346"/>
            </a:xfrm>
            <a:custGeom>
              <a:avLst/>
              <a:gdLst/>
              <a:ahLst/>
              <a:cxnLst/>
              <a:rect l="l" t="t" r="r" b="b"/>
              <a:pathLst>
                <a:path w="1936278" h="516346">
                  <a:moveTo>
                    <a:pt x="22225" y="0"/>
                  </a:moveTo>
                  <a:lnTo>
                    <a:pt x="1914053" y="0"/>
                  </a:lnTo>
                  <a:cubicBezTo>
                    <a:pt x="1919948" y="0"/>
                    <a:pt x="1925600" y="2342"/>
                    <a:pt x="1929768" y="6510"/>
                  </a:cubicBezTo>
                  <a:cubicBezTo>
                    <a:pt x="1933937" y="10678"/>
                    <a:pt x="1936278" y="16331"/>
                    <a:pt x="1936278" y="22225"/>
                  </a:cubicBezTo>
                  <a:lnTo>
                    <a:pt x="1936278" y="494120"/>
                  </a:lnTo>
                  <a:cubicBezTo>
                    <a:pt x="1936278" y="500015"/>
                    <a:pt x="1933937" y="505668"/>
                    <a:pt x="1929768" y="509836"/>
                  </a:cubicBezTo>
                  <a:cubicBezTo>
                    <a:pt x="1925600" y="514004"/>
                    <a:pt x="1919948" y="516346"/>
                    <a:pt x="1914053" y="516346"/>
                  </a:cubicBezTo>
                  <a:lnTo>
                    <a:pt x="22225" y="516346"/>
                  </a:lnTo>
                  <a:cubicBezTo>
                    <a:pt x="16331" y="516346"/>
                    <a:pt x="10678" y="514004"/>
                    <a:pt x="6510" y="509836"/>
                  </a:cubicBezTo>
                  <a:cubicBezTo>
                    <a:pt x="2342" y="505668"/>
                    <a:pt x="0" y="500015"/>
                    <a:pt x="0" y="494120"/>
                  </a:cubicBezTo>
                  <a:lnTo>
                    <a:pt x="0" y="22225"/>
                  </a:lnTo>
                  <a:cubicBezTo>
                    <a:pt x="0" y="16331"/>
                    <a:pt x="2342" y="10678"/>
                    <a:pt x="6510" y="6510"/>
                  </a:cubicBezTo>
                  <a:cubicBezTo>
                    <a:pt x="10678" y="2342"/>
                    <a:pt x="16331" y="0"/>
                    <a:pt x="22225" y="0"/>
                  </a:cubicBezTo>
                  <a:close/>
                </a:path>
              </a:pathLst>
            </a:custGeom>
            <a:solidFill>
              <a:srgbClr val="100F0D"/>
            </a:solidFill>
          </p:spPr>
          <p:txBody>
            <a:bodyPr/>
            <a:lstStyle/>
            <a:p>
              <a:endParaRPr lang="en-US"/>
            </a:p>
          </p:txBody>
        </p:sp>
        <p:sp>
          <p:nvSpPr>
            <p:cNvPr id="26" name="TextBox 26"/>
            <p:cNvSpPr txBox="1"/>
            <p:nvPr/>
          </p:nvSpPr>
          <p:spPr>
            <a:xfrm>
              <a:off x="0" y="-38100"/>
              <a:ext cx="1936278" cy="554446"/>
            </a:xfrm>
            <a:prstGeom prst="rect">
              <a:avLst/>
            </a:prstGeom>
          </p:spPr>
          <p:txBody>
            <a:bodyPr lIns="22639" tIns="22639" rIns="22639" bIns="22639" rtlCol="0" anchor="ctr"/>
            <a:lstStyle/>
            <a:p>
              <a:pPr algn="ctr">
                <a:lnSpc>
                  <a:spcPts val="1935"/>
                </a:lnSpc>
              </a:pPr>
              <a:endParaRPr sz="1200"/>
            </a:p>
          </p:txBody>
        </p:sp>
      </p:grpSp>
      <p:grpSp>
        <p:nvGrpSpPr>
          <p:cNvPr id="27" name="Group 27"/>
          <p:cNvGrpSpPr>
            <a:grpSpLocks noChangeAspect="1"/>
          </p:cNvGrpSpPr>
          <p:nvPr/>
        </p:nvGrpSpPr>
        <p:grpSpPr>
          <a:xfrm>
            <a:off x="6912825" y="4907595"/>
            <a:ext cx="1033935" cy="1029896"/>
            <a:chOff x="0" y="0"/>
            <a:chExt cx="6502400" cy="6477000"/>
          </a:xfrm>
        </p:grpSpPr>
        <p:sp>
          <p:nvSpPr>
            <p:cNvPr id="28" name="Freeform 28"/>
            <p:cNvSpPr/>
            <p:nvPr/>
          </p:nvSpPr>
          <p:spPr>
            <a:xfrm>
              <a:off x="-23042" y="119185"/>
              <a:ext cx="6542159" cy="6244242"/>
            </a:xfrm>
            <a:custGeom>
              <a:avLst/>
              <a:gdLst/>
              <a:ahLst/>
              <a:cxnLst/>
              <a:rect l="l" t="t" r="r" b="b"/>
              <a:pathLst>
                <a:path w="6542159" h="6244242">
                  <a:moveTo>
                    <a:pt x="3271080" y="4996"/>
                  </a:moveTo>
                  <a:cubicBezTo>
                    <a:pt x="2154117" y="0"/>
                    <a:pt x="1119857" y="593026"/>
                    <a:pt x="559929" y="1559521"/>
                  </a:cubicBezTo>
                  <a:cubicBezTo>
                    <a:pt x="0" y="2526015"/>
                    <a:pt x="0" y="3718228"/>
                    <a:pt x="559929" y="4684723"/>
                  </a:cubicBezTo>
                  <a:cubicBezTo>
                    <a:pt x="1119857" y="5651217"/>
                    <a:pt x="2154117" y="6244243"/>
                    <a:pt x="3271080" y="6239248"/>
                  </a:cubicBezTo>
                  <a:cubicBezTo>
                    <a:pt x="4388043" y="6244243"/>
                    <a:pt x="5422303" y="5651217"/>
                    <a:pt x="5982231" y="4684723"/>
                  </a:cubicBezTo>
                  <a:cubicBezTo>
                    <a:pt x="6542160" y="3718229"/>
                    <a:pt x="6542160" y="2526015"/>
                    <a:pt x="5982231" y="1559521"/>
                  </a:cubicBezTo>
                  <a:cubicBezTo>
                    <a:pt x="5422303" y="593027"/>
                    <a:pt x="4388043" y="1"/>
                    <a:pt x="3271080" y="4996"/>
                  </a:cubicBezTo>
                  <a:close/>
                </a:path>
              </a:pathLst>
            </a:custGeom>
            <a:solidFill>
              <a:srgbClr val="FFFFFF"/>
            </a:solidFill>
            <a:ln w="12700">
              <a:solidFill>
                <a:srgbClr val="000000"/>
              </a:solidFill>
            </a:ln>
          </p:spPr>
          <p:txBody>
            <a:bodyPr/>
            <a:lstStyle/>
            <a:p>
              <a:endParaRPr lang="en-US"/>
            </a:p>
          </p:txBody>
        </p:sp>
        <p:sp>
          <p:nvSpPr>
            <p:cNvPr id="29" name="Freeform 29"/>
            <p:cNvSpPr/>
            <p:nvPr/>
          </p:nvSpPr>
          <p:spPr>
            <a:xfrm>
              <a:off x="73038" y="66269"/>
              <a:ext cx="6350000" cy="6349987"/>
            </a:xfrm>
            <a:custGeom>
              <a:avLst/>
              <a:gdLst/>
              <a:ahLst/>
              <a:cxnLst/>
              <a:rect l="l" t="t" r="r" b="b"/>
              <a:pathLst>
                <a:path w="6350000" h="6349987">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000000"/>
            </a:solidFill>
          </p:spPr>
          <p:txBody>
            <a:bodyPr/>
            <a:lstStyle/>
            <a:p>
              <a:endParaRPr lang="en-US"/>
            </a:p>
          </p:txBody>
        </p:sp>
      </p:grpSp>
      <p:sp>
        <p:nvSpPr>
          <p:cNvPr id="30" name="Freeform 30"/>
          <p:cNvSpPr/>
          <p:nvPr/>
        </p:nvSpPr>
        <p:spPr>
          <a:xfrm>
            <a:off x="9106817" y="4825659"/>
            <a:ext cx="602138" cy="91963"/>
          </a:xfrm>
          <a:custGeom>
            <a:avLst/>
            <a:gdLst/>
            <a:ahLst/>
            <a:cxnLst/>
            <a:rect l="l" t="t" r="r" b="b"/>
            <a:pathLst>
              <a:path w="903207" h="137944">
                <a:moveTo>
                  <a:pt x="0" y="0"/>
                </a:moveTo>
                <a:lnTo>
                  <a:pt x="903207" y="0"/>
                </a:lnTo>
                <a:lnTo>
                  <a:pt x="903207" y="137944"/>
                </a:lnTo>
                <a:lnTo>
                  <a:pt x="0" y="13794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31" name="Freeform 31"/>
          <p:cNvSpPr/>
          <p:nvPr/>
        </p:nvSpPr>
        <p:spPr>
          <a:xfrm>
            <a:off x="7120661" y="3569672"/>
            <a:ext cx="618264" cy="602526"/>
          </a:xfrm>
          <a:custGeom>
            <a:avLst/>
            <a:gdLst/>
            <a:ahLst/>
            <a:cxnLst/>
            <a:rect l="l" t="t" r="r" b="b"/>
            <a:pathLst>
              <a:path w="927396" h="903789">
                <a:moveTo>
                  <a:pt x="0" y="0"/>
                </a:moveTo>
                <a:lnTo>
                  <a:pt x="927396" y="0"/>
                </a:lnTo>
                <a:lnTo>
                  <a:pt x="927396" y="903789"/>
                </a:lnTo>
                <a:lnTo>
                  <a:pt x="0" y="90378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32" name="Freeform 32"/>
          <p:cNvSpPr/>
          <p:nvPr/>
        </p:nvSpPr>
        <p:spPr>
          <a:xfrm>
            <a:off x="7080842" y="5089910"/>
            <a:ext cx="665266" cy="665266"/>
          </a:xfrm>
          <a:custGeom>
            <a:avLst/>
            <a:gdLst/>
            <a:ahLst/>
            <a:cxnLst/>
            <a:rect l="l" t="t" r="r" b="b"/>
            <a:pathLst>
              <a:path w="997899" h="997899">
                <a:moveTo>
                  <a:pt x="0" y="0"/>
                </a:moveTo>
                <a:lnTo>
                  <a:pt x="997899" y="0"/>
                </a:lnTo>
                <a:lnTo>
                  <a:pt x="997899" y="997899"/>
                </a:lnTo>
                <a:lnTo>
                  <a:pt x="0" y="99789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grpSp>
        <p:nvGrpSpPr>
          <p:cNvPr id="33" name="Group 33"/>
          <p:cNvGrpSpPr/>
          <p:nvPr/>
        </p:nvGrpSpPr>
        <p:grpSpPr>
          <a:xfrm>
            <a:off x="5680345" y="4290999"/>
            <a:ext cx="1100251" cy="550125"/>
            <a:chOff x="0" y="0"/>
            <a:chExt cx="812800" cy="406400"/>
          </a:xfrm>
        </p:grpSpPr>
        <p:sp>
          <p:nvSpPr>
            <p:cNvPr id="34" name="Freeform 34"/>
            <p:cNvSpPr/>
            <p:nvPr/>
          </p:nvSpPr>
          <p:spPr>
            <a:xfrm>
              <a:off x="0" y="0"/>
              <a:ext cx="812800" cy="406400"/>
            </a:xfrm>
            <a:custGeom>
              <a:avLst/>
              <a:gdLst/>
              <a:ahLst/>
              <a:cxnLst/>
              <a:rect l="l" t="t" r="r" b="b"/>
              <a:pathLst>
                <a:path w="812800" h="406400">
                  <a:moveTo>
                    <a:pt x="0" y="0"/>
                  </a:moveTo>
                  <a:lnTo>
                    <a:pt x="609600" y="0"/>
                  </a:lnTo>
                  <a:lnTo>
                    <a:pt x="812800" y="203200"/>
                  </a:lnTo>
                  <a:lnTo>
                    <a:pt x="609600" y="406400"/>
                  </a:lnTo>
                  <a:lnTo>
                    <a:pt x="0" y="406400"/>
                  </a:lnTo>
                  <a:lnTo>
                    <a:pt x="203200" y="203200"/>
                  </a:lnTo>
                  <a:lnTo>
                    <a:pt x="0" y="0"/>
                  </a:lnTo>
                  <a:close/>
                </a:path>
              </a:pathLst>
            </a:custGeom>
            <a:solidFill>
              <a:srgbClr val="FF7CFE"/>
            </a:solidFill>
          </p:spPr>
          <p:txBody>
            <a:bodyPr/>
            <a:lstStyle/>
            <a:p>
              <a:endParaRPr lang="en-US"/>
            </a:p>
          </p:txBody>
        </p:sp>
        <p:sp>
          <p:nvSpPr>
            <p:cNvPr id="35" name="TextBox 35"/>
            <p:cNvSpPr txBox="1"/>
            <p:nvPr/>
          </p:nvSpPr>
          <p:spPr>
            <a:xfrm>
              <a:off x="177800" y="-19050"/>
              <a:ext cx="558800" cy="425450"/>
            </a:xfrm>
            <a:prstGeom prst="rect">
              <a:avLst/>
            </a:prstGeom>
          </p:spPr>
          <p:txBody>
            <a:bodyPr lIns="33867" tIns="33867" rIns="33867" bIns="33867" rtlCol="0" anchor="ctr"/>
            <a:lstStyle/>
            <a:p>
              <a:pPr algn="ctr">
                <a:lnSpc>
                  <a:spcPts val="1906"/>
                </a:lnSpc>
              </a:pPr>
              <a:endParaRPr sz="1200"/>
            </a:p>
          </p:txBody>
        </p:sp>
      </p:grpSp>
      <p:sp>
        <p:nvSpPr>
          <p:cNvPr id="36" name="TextBox 36"/>
          <p:cNvSpPr txBox="1"/>
          <p:nvPr/>
        </p:nvSpPr>
        <p:spPr>
          <a:xfrm>
            <a:off x="1797242" y="3608497"/>
            <a:ext cx="2671836" cy="495841"/>
          </a:xfrm>
          <a:prstGeom prst="rect">
            <a:avLst/>
          </a:prstGeom>
        </p:spPr>
        <p:txBody>
          <a:bodyPr lIns="0" tIns="0" rIns="0" bIns="0" rtlCol="0" anchor="t">
            <a:spAutoFit/>
          </a:bodyPr>
          <a:lstStyle/>
          <a:p>
            <a:pPr>
              <a:lnSpc>
                <a:spcPts val="2047"/>
              </a:lnSpc>
            </a:pPr>
            <a:r>
              <a:rPr lang="en-US" sz="1484" spc="145">
                <a:solidFill>
                  <a:srgbClr val="F2F4F5"/>
                </a:solidFill>
                <a:latin typeface="Montserrat Light"/>
                <a:ea typeface="Montserrat Light"/>
                <a:cs typeface="Montserrat Light"/>
                <a:sym typeface="Montserrat Light"/>
              </a:rPr>
              <a:t>Patient spend average is $500/year</a:t>
            </a:r>
          </a:p>
        </p:txBody>
      </p:sp>
      <p:sp>
        <p:nvSpPr>
          <p:cNvPr id="37" name="TextBox 37"/>
          <p:cNvSpPr txBox="1"/>
          <p:nvPr/>
        </p:nvSpPr>
        <p:spPr>
          <a:xfrm>
            <a:off x="2173875" y="2832796"/>
            <a:ext cx="2102396" cy="434221"/>
          </a:xfrm>
          <a:prstGeom prst="rect">
            <a:avLst/>
          </a:prstGeom>
        </p:spPr>
        <p:txBody>
          <a:bodyPr lIns="0" tIns="0" rIns="0" bIns="0" rtlCol="0" anchor="t">
            <a:spAutoFit/>
          </a:bodyPr>
          <a:lstStyle/>
          <a:p>
            <a:pPr algn="ctr">
              <a:lnSpc>
                <a:spcPts val="3640"/>
              </a:lnSpc>
              <a:spcBef>
                <a:spcPct val="0"/>
              </a:spcBef>
            </a:pPr>
            <a:r>
              <a:rPr lang="en-US" sz="2599" b="1">
                <a:solidFill>
                  <a:srgbClr val="000000"/>
                </a:solidFill>
                <a:latin typeface="Inter Bold"/>
                <a:ea typeface="Inter Bold"/>
                <a:cs typeface="Inter Bold"/>
                <a:sym typeface="Inter Bold"/>
              </a:rPr>
              <a:t>PPO Patients</a:t>
            </a:r>
          </a:p>
        </p:txBody>
      </p:sp>
      <p:sp>
        <p:nvSpPr>
          <p:cNvPr id="38" name="TextBox 38"/>
          <p:cNvSpPr txBox="1"/>
          <p:nvPr/>
        </p:nvSpPr>
        <p:spPr>
          <a:xfrm>
            <a:off x="1753699" y="5177912"/>
            <a:ext cx="2877921" cy="520463"/>
          </a:xfrm>
          <a:prstGeom prst="rect">
            <a:avLst/>
          </a:prstGeom>
        </p:spPr>
        <p:txBody>
          <a:bodyPr lIns="0" tIns="0" rIns="0" bIns="0" rtlCol="0" anchor="t">
            <a:spAutoFit/>
          </a:bodyPr>
          <a:lstStyle/>
          <a:p>
            <a:pPr>
              <a:lnSpc>
                <a:spcPts val="2139"/>
              </a:lnSpc>
            </a:pPr>
            <a:r>
              <a:rPr lang="en-US" sz="1551" spc="151">
                <a:solidFill>
                  <a:srgbClr val="F2F4F5"/>
                </a:solidFill>
                <a:latin typeface="Montserrat Light"/>
                <a:ea typeface="Montserrat Light"/>
                <a:cs typeface="Montserrat Light"/>
                <a:sym typeface="Montserrat Light"/>
              </a:rPr>
              <a:t>PPO (or cash only)  patient loyalty is 64%</a:t>
            </a:r>
          </a:p>
        </p:txBody>
      </p:sp>
      <p:sp>
        <p:nvSpPr>
          <p:cNvPr id="39" name="TextBox 39"/>
          <p:cNvSpPr txBox="1"/>
          <p:nvPr/>
        </p:nvSpPr>
        <p:spPr>
          <a:xfrm>
            <a:off x="7147105" y="2762099"/>
            <a:ext cx="3458815" cy="434221"/>
          </a:xfrm>
          <a:prstGeom prst="rect">
            <a:avLst/>
          </a:prstGeom>
        </p:spPr>
        <p:txBody>
          <a:bodyPr lIns="0" tIns="0" rIns="0" bIns="0" rtlCol="0" anchor="t">
            <a:spAutoFit/>
          </a:bodyPr>
          <a:lstStyle/>
          <a:p>
            <a:pPr algn="ctr">
              <a:lnSpc>
                <a:spcPts val="3640"/>
              </a:lnSpc>
              <a:spcBef>
                <a:spcPct val="0"/>
              </a:spcBef>
            </a:pPr>
            <a:r>
              <a:rPr lang="en-US" sz="2599" b="1">
                <a:solidFill>
                  <a:srgbClr val="000000"/>
                </a:solidFill>
                <a:latin typeface="Inter Bold"/>
                <a:ea typeface="Inter Bold"/>
                <a:cs typeface="Inter Bold"/>
                <a:sym typeface="Inter Bold"/>
              </a:rPr>
              <a:t>Membership Patients</a:t>
            </a:r>
          </a:p>
        </p:txBody>
      </p:sp>
      <p:sp>
        <p:nvSpPr>
          <p:cNvPr id="40" name="TextBox 40"/>
          <p:cNvSpPr txBox="1"/>
          <p:nvPr/>
        </p:nvSpPr>
        <p:spPr>
          <a:xfrm>
            <a:off x="8058998" y="5045459"/>
            <a:ext cx="2207622" cy="765402"/>
          </a:xfrm>
          <a:prstGeom prst="rect">
            <a:avLst/>
          </a:prstGeom>
        </p:spPr>
        <p:txBody>
          <a:bodyPr lIns="0" tIns="0" rIns="0" bIns="0" rtlCol="0" anchor="t">
            <a:spAutoFit/>
          </a:bodyPr>
          <a:lstStyle/>
          <a:p>
            <a:pPr>
              <a:lnSpc>
                <a:spcPts val="3079"/>
              </a:lnSpc>
              <a:spcBef>
                <a:spcPct val="0"/>
              </a:spcBef>
            </a:pPr>
            <a:r>
              <a:rPr lang="en-US" sz="2199">
                <a:solidFill>
                  <a:srgbClr val="FFFFFF"/>
                </a:solidFill>
                <a:latin typeface="Montserrat Light"/>
                <a:ea typeface="Montserrat Light"/>
                <a:cs typeface="Montserrat Light"/>
                <a:sym typeface="Montserrat Light"/>
              </a:rPr>
              <a:t>Patient loyalty is 94%! </a:t>
            </a:r>
          </a:p>
        </p:txBody>
      </p:sp>
      <p:sp>
        <p:nvSpPr>
          <p:cNvPr id="41" name="TextBox 41"/>
          <p:cNvSpPr txBox="1"/>
          <p:nvPr/>
        </p:nvSpPr>
        <p:spPr>
          <a:xfrm>
            <a:off x="7946761" y="3537922"/>
            <a:ext cx="2697777" cy="591957"/>
          </a:xfrm>
          <a:prstGeom prst="rect">
            <a:avLst/>
          </a:prstGeom>
        </p:spPr>
        <p:txBody>
          <a:bodyPr lIns="0" tIns="0" rIns="0" bIns="0" rtlCol="0" anchor="t">
            <a:spAutoFit/>
          </a:bodyPr>
          <a:lstStyle/>
          <a:p>
            <a:pPr>
              <a:lnSpc>
                <a:spcPts val="2357"/>
              </a:lnSpc>
              <a:spcBef>
                <a:spcPct val="0"/>
              </a:spcBef>
            </a:pPr>
            <a:r>
              <a:rPr lang="en-US" sz="1683" b="1">
                <a:solidFill>
                  <a:srgbClr val="FFFFFF"/>
                </a:solidFill>
                <a:latin typeface="Montserrat Light Bold"/>
                <a:ea typeface="Montserrat Light Bold"/>
                <a:cs typeface="Montserrat Light Bold"/>
                <a:sym typeface="Montserrat Light Bold"/>
              </a:rPr>
              <a:t>Membership Patient spend $2,350 a year!</a:t>
            </a:r>
          </a:p>
        </p:txBody>
      </p:sp>
      <p:sp>
        <p:nvSpPr>
          <p:cNvPr id="42" name="TextBox 42"/>
          <p:cNvSpPr txBox="1"/>
          <p:nvPr/>
        </p:nvSpPr>
        <p:spPr>
          <a:xfrm>
            <a:off x="1352278" y="1750228"/>
            <a:ext cx="9487446" cy="572593"/>
          </a:xfrm>
          <a:prstGeom prst="rect">
            <a:avLst/>
          </a:prstGeom>
        </p:spPr>
        <p:txBody>
          <a:bodyPr lIns="0" tIns="0" rIns="0" bIns="0" rtlCol="0" anchor="t">
            <a:spAutoFit/>
          </a:bodyPr>
          <a:lstStyle/>
          <a:p>
            <a:pPr algn="ctr">
              <a:lnSpc>
                <a:spcPts val="2333"/>
              </a:lnSpc>
            </a:pPr>
            <a:r>
              <a:rPr lang="en-US" sz="1666">
                <a:solidFill>
                  <a:srgbClr val="000000"/>
                </a:solidFill>
                <a:latin typeface="Inter"/>
                <a:ea typeface="Inter"/>
                <a:cs typeface="Inter"/>
                <a:sym typeface="Inter"/>
              </a:rPr>
              <a:t>BoomCloud allows you to </a:t>
            </a:r>
            <a:r>
              <a:rPr lang="en-US" sz="1666" b="1">
                <a:solidFill>
                  <a:srgbClr val="000000"/>
                </a:solidFill>
                <a:latin typeface="Inter Bold"/>
                <a:ea typeface="Inter Bold"/>
                <a:cs typeface="Inter Bold"/>
                <a:sym typeface="Inter Bold"/>
              </a:rPr>
              <a:t>GROW</a:t>
            </a:r>
            <a:r>
              <a:rPr lang="en-US" sz="1666">
                <a:solidFill>
                  <a:srgbClr val="000000"/>
                </a:solidFill>
                <a:latin typeface="Inter"/>
                <a:ea typeface="Inter"/>
                <a:cs typeface="Inter"/>
                <a:sym typeface="Inter"/>
              </a:rPr>
              <a:t> and </a:t>
            </a:r>
            <a:r>
              <a:rPr lang="en-US" sz="1666" b="1">
                <a:solidFill>
                  <a:srgbClr val="000000"/>
                </a:solidFill>
                <a:latin typeface="Inter Bold"/>
                <a:ea typeface="Inter Bold"/>
                <a:cs typeface="Inter Bold"/>
                <a:sym typeface="Inter Bold"/>
              </a:rPr>
              <a:t>MANAGE</a:t>
            </a:r>
            <a:r>
              <a:rPr lang="en-US" sz="1666">
                <a:solidFill>
                  <a:srgbClr val="000000"/>
                </a:solidFill>
                <a:latin typeface="Inter"/>
                <a:ea typeface="Inter"/>
                <a:cs typeface="Inter"/>
                <a:sym typeface="Inter"/>
              </a:rPr>
              <a:t> and in-house membership program. </a:t>
            </a:r>
          </a:p>
          <a:p>
            <a:pPr algn="ctr">
              <a:lnSpc>
                <a:spcPts val="2333"/>
              </a:lnSpc>
              <a:spcBef>
                <a:spcPct val="0"/>
              </a:spcBef>
            </a:pPr>
            <a:r>
              <a:rPr lang="en-US" sz="1666" u="sng">
                <a:solidFill>
                  <a:srgbClr val="000000"/>
                </a:solidFill>
                <a:latin typeface="Inter"/>
                <a:ea typeface="Inter"/>
                <a:cs typeface="Inter"/>
                <a:sym typeface="Inter"/>
              </a:rPr>
              <a:t>Reducing</a:t>
            </a:r>
            <a:r>
              <a:rPr lang="en-US" sz="1666">
                <a:solidFill>
                  <a:srgbClr val="000000"/>
                </a:solidFill>
                <a:latin typeface="Inter"/>
                <a:ea typeface="Inter"/>
                <a:cs typeface="Inter"/>
                <a:sym typeface="Inter"/>
              </a:rPr>
              <a:t> your dependance on PPO’s, </a:t>
            </a:r>
            <a:r>
              <a:rPr lang="en-US" sz="1666" u="sng">
                <a:solidFill>
                  <a:srgbClr val="000000"/>
                </a:solidFill>
                <a:latin typeface="Inter"/>
                <a:ea typeface="Inter"/>
                <a:cs typeface="Inter"/>
                <a:sym typeface="Inter"/>
              </a:rPr>
              <a:t>Saving</a:t>
            </a:r>
            <a:r>
              <a:rPr lang="en-US" sz="1666">
                <a:solidFill>
                  <a:srgbClr val="000000"/>
                </a:solidFill>
                <a:latin typeface="Inter"/>
                <a:ea typeface="Inter"/>
                <a:cs typeface="Inter"/>
                <a:sym typeface="Inter"/>
              </a:rPr>
              <a:t> your staff time, and </a:t>
            </a:r>
            <a:r>
              <a:rPr lang="en-US" sz="1666" u="sng">
                <a:solidFill>
                  <a:srgbClr val="000000"/>
                </a:solidFill>
                <a:latin typeface="Inter"/>
                <a:ea typeface="Inter"/>
                <a:cs typeface="Inter"/>
                <a:sym typeface="Inter"/>
              </a:rPr>
              <a:t>improving</a:t>
            </a:r>
            <a:r>
              <a:rPr lang="en-US" sz="1666">
                <a:solidFill>
                  <a:srgbClr val="000000"/>
                </a:solidFill>
                <a:latin typeface="Inter"/>
                <a:ea typeface="Inter"/>
                <a:cs typeface="Inter"/>
                <a:sym typeface="Inter"/>
              </a:rPr>
              <a:t> patient experience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97653" y="167369"/>
            <a:ext cx="5421344" cy="855496"/>
          </a:xfrm>
          <a:custGeom>
            <a:avLst/>
            <a:gdLst/>
            <a:ahLst/>
            <a:cxnLst/>
            <a:rect l="l" t="t" r="r" b="b"/>
            <a:pathLst>
              <a:path w="8132016" h="1283244">
                <a:moveTo>
                  <a:pt x="0" y="0"/>
                </a:moveTo>
                <a:lnTo>
                  <a:pt x="8132016" y="0"/>
                </a:lnTo>
                <a:lnTo>
                  <a:pt x="8132016" y="1283244"/>
                </a:lnTo>
                <a:lnTo>
                  <a:pt x="0" y="1283244"/>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7675594" y="1022866"/>
            <a:ext cx="3830606" cy="2601987"/>
            <a:chOff x="0" y="0"/>
            <a:chExt cx="1385571" cy="941166"/>
          </a:xfrm>
        </p:grpSpPr>
        <p:sp>
          <p:nvSpPr>
            <p:cNvPr id="4" name="Freeform 4"/>
            <p:cNvSpPr/>
            <p:nvPr/>
          </p:nvSpPr>
          <p:spPr>
            <a:xfrm>
              <a:off x="0" y="0"/>
              <a:ext cx="1385571" cy="941166"/>
            </a:xfrm>
            <a:custGeom>
              <a:avLst/>
              <a:gdLst/>
              <a:ahLst/>
              <a:cxnLst/>
              <a:rect l="l" t="t" r="r" b="b"/>
              <a:pathLst>
                <a:path w="1385571" h="941166">
                  <a:moveTo>
                    <a:pt x="26948" y="0"/>
                  </a:moveTo>
                  <a:lnTo>
                    <a:pt x="1358623" y="0"/>
                  </a:lnTo>
                  <a:cubicBezTo>
                    <a:pt x="1373506" y="0"/>
                    <a:pt x="1385571" y="12065"/>
                    <a:pt x="1385571" y="26948"/>
                  </a:cubicBezTo>
                  <a:lnTo>
                    <a:pt x="1385571" y="914219"/>
                  </a:lnTo>
                  <a:cubicBezTo>
                    <a:pt x="1385571" y="929102"/>
                    <a:pt x="1373506" y="941166"/>
                    <a:pt x="1358623" y="941166"/>
                  </a:cubicBezTo>
                  <a:lnTo>
                    <a:pt x="26948" y="941166"/>
                  </a:lnTo>
                  <a:cubicBezTo>
                    <a:pt x="12065" y="941166"/>
                    <a:pt x="0" y="929102"/>
                    <a:pt x="0" y="914219"/>
                  </a:cubicBezTo>
                  <a:lnTo>
                    <a:pt x="0" y="26948"/>
                  </a:lnTo>
                  <a:cubicBezTo>
                    <a:pt x="0" y="12065"/>
                    <a:pt x="12065" y="0"/>
                    <a:pt x="26948" y="0"/>
                  </a:cubicBezTo>
                  <a:close/>
                </a:path>
              </a:pathLst>
            </a:custGeom>
            <a:solidFill>
              <a:srgbClr val="FFFFFF"/>
            </a:solidFill>
            <a:ln w="38100" cap="sq">
              <a:solidFill>
                <a:srgbClr val="363636"/>
              </a:solidFill>
              <a:prstDash val="solid"/>
              <a:miter/>
            </a:ln>
          </p:spPr>
          <p:txBody>
            <a:bodyPr/>
            <a:lstStyle/>
            <a:p>
              <a:endParaRPr lang="en-US"/>
            </a:p>
          </p:txBody>
        </p:sp>
        <p:sp>
          <p:nvSpPr>
            <p:cNvPr id="5" name="TextBox 5"/>
            <p:cNvSpPr txBox="1"/>
            <p:nvPr/>
          </p:nvSpPr>
          <p:spPr>
            <a:xfrm>
              <a:off x="0" y="-19050"/>
              <a:ext cx="1385571" cy="960216"/>
            </a:xfrm>
            <a:prstGeom prst="rect">
              <a:avLst/>
            </a:prstGeom>
          </p:spPr>
          <p:txBody>
            <a:bodyPr lIns="33867" tIns="33867" rIns="33867" bIns="33867" rtlCol="0" anchor="ctr"/>
            <a:lstStyle/>
            <a:p>
              <a:pPr algn="ctr">
                <a:lnSpc>
                  <a:spcPts val="1906"/>
                </a:lnSpc>
              </a:pPr>
              <a:endParaRPr sz="1200"/>
            </a:p>
          </p:txBody>
        </p:sp>
      </p:grpSp>
      <p:grpSp>
        <p:nvGrpSpPr>
          <p:cNvPr id="6" name="Group 6"/>
          <p:cNvGrpSpPr/>
          <p:nvPr/>
        </p:nvGrpSpPr>
        <p:grpSpPr>
          <a:xfrm>
            <a:off x="7851808" y="909008"/>
            <a:ext cx="501031" cy="537485"/>
            <a:chOff x="0" y="0"/>
            <a:chExt cx="2127600" cy="2282400"/>
          </a:xfrm>
        </p:grpSpPr>
        <p:sp>
          <p:nvSpPr>
            <p:cNvPr id="7" name="Freeform 7"/>
            <p:cNvSpPr/>
            <p:nvPr/>
          </p:nvSpPr>
          <p:spPr>
            <a:xfrm>
              <a:off x="0" y="0"/>
              <a:ext cx="2136648" cy="2334387"/>
            </a:xfrm>
            <a:custGeom>
              <a:avLst/>
              <a:gdLst/>
              <a:ahLst/>
              <a:cxnLst/>
              <a:rect l="l" t="t" r="r" b="b"/>
              <a:pathLst>
                <a:path w="2136648" h="2334387">
                  <a:moveTo>
                    <a:pt x="1983994" y="0"/>
                  </a:moveTo>
                  <a:lnTo>
                    <a:pt x="144145" y="0"/>
                  </a:lnTo>
                  <a:cubicBezTo>
                    <a:pt x="64389" y="0"/>
                    <a:pt x="0" y="64262"/>
                    <a:pt x="0" y="143891"/>
                  </a:cubicBezTo>
                  <a:lnTo>
                    <a:pt x="0" y="2334387"/>
                  </a:lnTo>
                  <a:lnTo>
                    <a:pt x="991997" y="1949577"/>
                  </a:lnTo>
                  <a:lnTo>
                    <a:pt x="1983994" y="2334387"/>
                  </a:lnTo>
                  <a:lnTo>
                    <a:pt x="1983994" y="152400"/>
                  </a:lnTo>
                  <a:cubicBezTo>
                    <a:pt x="1983994" y="67945"/>
                    <a:pt x="2052574" y="0"/>
                    <a:pt x="2136648" y="0"/>
                  </a:cubicBezTo>
                  <a:lnTo>
                    <a:pt x="1983994" y="0"/>
                  </a:lnTo>
                  <a:close/>
                </a:path>
              </a:pathLst>
            </a:custGeom>
            <a:solidFill>
              <a:srgbClr val="FF7CFE"/>
            </a:solidFill>
          </p:spPr>
          <p:txBody>
            <a:bodyPr/>
            <a:lstStyle/>
            <a:p>
              <a:endParaRPr lang="en-US"/>
            </a:p>
          </p:txBody>
        </p:sp>
      </p:grpSp>
      <p:grpSp>
        <p:nvGrpSpPr>
          <p:cNvPr id="8" name="Group 8"/>
          <p:cNvGrpSpPr/>
          <p:nvPr/>
        </p:nvGrpSpPr>
        <p:grpSpPr>
          <a:xfrm>
            <a:off x="7778373" y="1912282"/>
            <a:ext cx="1496681" cy="1496681"/>
            <a:chOff x="0" y="0"/>
            <a:chExt cx="6350000" cy="6350000"/>
          </a:xfrm>
        </p:grpSpPr>
        <p:sp>
          <p:nvSpPr>
            <p:cNvPr id="9" name="Freeform 9"/>
            <p:cNvSpPr/>
            <p:nvPr/>
          </p:nvSpPr>
          <p:spPr>
            <a:xfrm>
              <a:off x="0" y="0"/>
              <a:ext cx="6350000" cy="6351270"/>
            </a:xfrm>
            <a:custGeom>
              <a:avLst/>
              <a:gdLst/>
              <a:ahLst/>
              <a:cxnLst/>
              <a:rect l="l" t="t" r="r" b="b"/>
              <a:pathLst>
                <a:path w="6350000" h="6351270">
                  <a:moveTo>
                    <a:pt x="0" y="5955030"/>
                  </a:moveTo>
                  <a:lnTo>
                    <a:pt x="0" y="394970"/>
                  </a:lnTo>
                  <a:cubicBezTo>
                    <a:pt x="0" y="176530"/>
                    <a:pt x="176530" y="0"/>
                    <a:pt x="394970" y="0"/>
                  </a:cubicBezTo>
                  <a:lnTo>
                    <a:pt x="5956300" y="0"/>
                  </a:lnTo>
                  <a:cubicBezTo>
                    <a:pt x="6173470" y="0"/>
                    <a:pt x="6350000" y="176530"/>
                    <a:pt x="6350000" y="394970"/>
                  </a:cubicBezTo>
                  <a:lnTo>
                    <a:pt x="6350000" y="5956300"/>
                  </a:lnTo>
                  <a:cubicBezTo>
                    <a:pt x="6350000" y="6174740"/>
                    <a:pt x="6173470" y="6351270"/>
                    <a:pt x="5955030" y="6351270"/>
                  </a:cubicBezTo>
                  <a:lnTo>
                    <a:pt x="394970" y="6351270"/>
                  </a:lnTo>
                  <a:cubicBezTo>
                    <a:pt x="176530" y="6350000"/>
                    <a:pt x="0" y="6173470"/>
                    <a:pt x="0" y="5955030"/>
                  </a:cubicBezTo>
                  <a:close/>
                </a:path>
              </a:pathLst>
            </a:custGeom>
            <a:solidFill>
              <a:srgbClr val="000000">
                <a:alpha val="0"/>
              </a:srgbClr>
            </a:solidFill>
            <a:ln w="12700">
              <a:solidFill>
                <a:srgbClr val="000000"/>
              </a:solidFill>
            </a:ln>
          </p:spPr>
          <p:txBody>
            <a:bodyPr/>
            <a:lstStyle/>
            <a:p>
              <a:endParaRPr lang="en-US"/>
            </a:p>
          </p:txBody>
        </p:sp>
      </p:grpSp>
      <p:grpSp>
        <p:nvGrpSpPr>
          <p:cNvPr id="10" name="Group 10"/>
          <p:cNvGrpSpPr/>
          <p:nvPr/>
        </p:nvGrpSpPr>
        <p:grpSpPr>
          <a:xfrm>
            <a:off x="7675594" y="3815002"/>
            <a:ext cx="3830606" cy="2601987"/>
            <a:chOff x="0" y="0"/>
            <a:chExt cx="1385571" cy="941166"/>
          </a:xfrm>
        </p:grpSpPr>
        <p:sp>
          <p:nvSpPr>
            <p:cNvPr id="11" name="Freeform 11"/>
            <p:cNvSpPr/>
            <p:nvPr/>
          </p:nvSpPr>
          <p:spPr>
            <a:xfrm>
              <a:off x="0" y="0"/>
              <a:ext cx="1385571" cy="941166"/>
            </a:xfrm>
            <a:custGeom>
              <a:avLst/>
              <a:gdLst/>
              <a:ahLst/>
              <a:cxnLst/>
              <a:rect l="l" t="t" r="r" b="b"/>
              <a:pathLst>
                <a:path w="1385571" h="941166">
                  <a:moveTo>
                    <a:pt x="26948" y="0"/>
                  </a:moveTo>
                  <a:lnTo>
                    <a:pt x="1358623" y="0"/>
                  </a:lnTo>
                  <a:cubicBezTo>
                    <a:pt x="1373506" y="0"/>
                    <a:pt x="1385571" y="12065"/>
                    <a:pt x="1385571" y="26948"/>
                  </a:cubicBezTo>
                  <a:lnTo>
                    <a:pt x="1385571" y="914219"/>
                  </a:lnTo>
                  <a:cubicBezTo>
                    <a:pt x="1385571" y="929102"/>
                    <a:pt x="1373506" y="941166"/>
                    <a:pt x="1358623" y="941166"/>
                  </a:cubicBezTo>
                  <a:lnTo>
                    <a:pt x="26948" y="941166"/>
                  </a:lnTo>
                  <a:cubicBezTo>
                    <a:pt x="12065" y="941166"/>
                    <a:pt x="0" y="929102"/>
                    <a:pt x="0" y="914219"/>
                  </a:cubicBezTo>
                  <a:lnTo>
                    <a:pt x="0" y="26948"/>
                  </a:lnTo>
                  <a:cubicBezTo>
                    <a:pt x="0" y="12065"/>
                    <a:pt x="12065" y="0"/>
                    <a:pt x="26948" y="0"/>
                  </a:cubicBezTo>
                  <a:close/>
                </a:path>
              </a:pathLst>
            </a:custGeom>
            <a:solidFill>
              <a:srgbClr val="FFFFFF"/>
            </a:solidFill>
            <a:ln w="38100" cap="sq">
              <a:solidFill>
                <a:srgbClr val="363636"/>
              </a:solidFill>
              <a:prstDash val="solid"/>
              <a:miter/>
            </a:ln>
          </p:spPr>
          <p:txBody>
            <a:bodyPr/>
            <a:lstStyle/>
            <a:p>
              <a:endParaRPr lang="en-US"/>
            </a:p>
          </p:txBody>
        </p:sp>
        <p:sp>
          <p:nvSpPr>
            <p:cNvPr id="12" name="TextBox 12"/>
            <p:cNvSpPr txBox="1"/>
            <p:nvPr/>
          </p:nvSpPr>
          <p:spPr>
            <a:xfrm>
              <a:off x="0" y="-19050"/>
              <a:ext cx="1385571" cy="960216"/>
            </a:xfrm>
            <a:prstGeom prst="rect">
              <a:avLst/>
            </a:prstGeom>
          </p:spPr>
          <p:txBody>
            <a:bodyPr lIns="33867" tIns="33867" rIns="33867" bIns="33867" rtlCol="0" anchor="ctr"/>
            <a:lstStyle/>
            <a:p>
              <a:pPr algn="ctr">
                <a:lnSpc>
                  <a:spcPts val="1906"/>
                </a:lnSpc>
              </a:pPr>
              <a:endParaRPr sz="1200"/>
            </a:p>
          </p:txBody>
        </p:sp>
      </p:grpSp>
      <p:grpSp>
        <p:nvGrpSpPr>
          <p:cNvPr id="13" name="Group 13"/>
          <p:cNvGrpSpPr/>
          <p:nvPr/>
        </p:nvGrpSpPr>
        <p:grpSpPr>
          <a:xfrm>
            <a:off x="7851808" y="3701144"/>
            <a:ext cx="501031" cy="537485"/>
            <a:chOff x="0" y="0"/>
            <a:chExt cx="2127600" cy="2282400"/>
          </a:xfrm>
        </p:grpSpPr>
        <p:sp>
          <p:nvSpPr>
            <p:cNvPr id="14" name="Freeform 14"/>
            <p:cNvSpPr/>
            <p:nvPr/>
          </p:nvSpPr>
          <p:spPr>
            <a:xfrm>
              <a:off x="0" y="0"/>
              <a:ext cx="2136648" cy="2334387"/>
            </a:xfrm>
            <a:custGeom>
              <a:avLst/>
              <a:gdLst/>
              <a:ahLst/>
              <a:cxnLst/>
              <a:rect l="l" t="t" r="r" b="b"/>
              <a:pathLst>
                <a:path w="2136648" h="2334387">
                  <a:moveTo>
                    <a:pt x="1983994" y="0"/>
                  </a:moveTo>
                  <a:lnTo>
                    <a:pt x="144145" y="0"/>
                  </a:lnTo>
                  <a:cubicBezTo>
                    <a:pt x="64389" y="0"/>
                    <a:pt x="0" y="64262"/>
                    <a:pt x="0" y="143891"/>
                  </a:cubicBezTo>
                  <a:lnTo>
                    <a:pt x="0" y="2334387"/>
                  </a:lnTo>
                  <a:lnTo>
                    <a:pt x="991997" y="1949577"/>
                  </a:lnTo>
                  <a:lnTo>
                    <a:pt x="1983994" y="2334387"/>
                  </a:lnTo>
                  <a:lnTo>
                    <a:pt x="1983994" y="152400"/>
                  </a:lnTo>
                  <a:cubicBezTo>
                    <a:pt x="1983994" y="67945"/>
                    <a:pt x="2052574" y="0"/>
                    <a:pt x="2136648" y="0"/>
                  </a:cubicBezTo>
                  <a:lnTo>
                    <a:pt x="1983994" y="0"/>
                  </a:lnTo>
                  <a:close/>
                </a:path>
              </a:pathLst>
            </a:custGeom>
            <a:solidFill>
              <a:srgbClr val="FF7CFE"/>
            </a:solidFill>
          </p:spPr>
          <p:txBody>
            <a:bodyPr/>
            <a:lstStyle/>
            <a:p>
              <a:endParaRPr lang="en-US"/>
            </a:p>
          </p:txBody>
        </p:sp>
      </p:grpSp>
      <p:sp>
        <p:nvSpPr>
          <p:cNvPr id="15" name="Freeform 15"/>
          <p:cNvSpPr/>
          <p:nvPr/>
        </p:nvSpPr>
        <p:spPr>
          <a:xfrm>
            <a:off x="7857472" y="4887160"/>
            <a:ext cx="1338482" cy="936937"/>
          </a:xfrm>
          <a:custGeom>
            <a:avLst/>
            <a:gdLst/>
            <a:ahLst/>
            <a:cxnLst/>
            <a:rect l="l" t="t" r="r" b="b"/>
            <a:pathLst>
              <a:path w="2007723" h="1405406">
                <a:moveTo>
                  <a:pt x="0" y="0"/>
                </a:moveTo>
                <a:lnTo>
                  <a:pt x="2007723" y="0"/>
                </a:lnTo>
                <a:lnTo>
                  <a:pt x="2007723" y="1405406"/>
                </a:lnTo>
                <a:lnTo>
                  <a:pt x="0" y="1405406"/>
                </a:lnTo>
                <a:lnTo>
                  <a:pt x="0" y="0"/>
                </a:lnTo>
                <a:close/>
              </a:path>
            </a:pathLst>
          </a:custGeom>
          <a:blipFill>
            <a:blip r:embed="rId3"/>
            <a:stretch>
              <a:fillRect/>
            </a:stretch>
          </a:blipFill>
        </p:spPr>
        <p:txBody>
          <a:bodyPr/>
          <a:lstStyle/>
          <a:p>
            <a:endParaRPr lang="en-US"/>
          </a:p>
        </p:txBody>
      </p:sp>
      <p:sp>
        <p:nvSpPr>
          <p:cNvPr id="16" name="TextBox 16"/>
          <p:cNvSpPr txBox="1"/>
          <p:nvPr/>
        </p:nvSpPr>
        <p:spPr>
          <a:xfrm>
            <a:off x="8747444" y="1181687"/>
            <a:ext cx="2273939" cy="265073"/>
          </a:xfrm>
          <a:prstGeom prst="rect">
            <a:avLst/>
          </a:prstGeom>
        </p:spPr>
        <p:txBody>
          <a:bodyPr lIns="0" tIns="0" rIns="0" bIns="0" rtlCol="0" anchor="t">
            <a:spAutoFit/>
          </a:bodyPr>
          <a:lstStyle/>
          <a:p>
            <a:pPr marL="0" lvl="1">
              <a:lnSpc>
                <a:spcPts val="2179"/>
              </a:lnSpc>
              <a:spcBef>
                <a:spcPct val="0"/>
              </a:spcBef>
            </a:pPr>
            <a:r>
              <a:rPr lang="en-US" sz="1579" b="1" spc="155">
                <a:solidFill>
                  <a:srgbClr val="000000"/>
                </a:solidFill>
                <a:latin typeface="Montserrat Classic Bold"/>
                <a:ea typeface="Montserrat Classic Bold"/>
                <a:cs typeface="Montserrat Classic Bold"/>
                <a:sym typeface="Montserrat Classic Bold"/>
              </a:rPr>
              <a:t>7 to 7 Dental</a:t>
            </a:r>
          </a:p>
        </p:txBody>
      </p:sp>
      <p:sp>
        <p:nvSpPr>
          <p:cNvPr id="17" name="TextBox 17"/>
          <p:cNvSpPr txBox="1"/>
          <p:nvPr/>
        </p:nvSpPr>
        <p:spPr>
          <a:xfrm rot="-60000">
            <a:off x="9363603" y="1933741"/>
            <a:ext cx="2050247" cy="1688154"/>
          </a:xfrm>
          <a:prstGeom prst="rect">
            <a:avLst/>
          </a:prstGeom>
        </p:spPr>
        <p:txBody>
          <a:bodyPr lIns="0" tIns="0" rIns="0" bIns="0" rtlCol="0" anchor="t">
            <a:spAutoFit/>
          </a:bodyPr>
          <a:lstStyle/>
          <a:p>
            <a:pPr>
              <a:lnSpc>
                <a:spcPts val="1894"/>
              </a:lnSpc>
            </a:pPr>
            <a:r>
              <a:rPr lang="en-US" sz="1373" spc="134">
                <a:solidFill>
                  <a:srgbClr val="000000"/>
                </a:solidFill>
                <a:latin typeface="Montserrat Light"/>
                <a:ea typeface="Montserrat Light"/>
                <a:cs typeface="Montserrat Light"/>
                <a:sym typeface="Montserrat Light"/>
              </a:rPr>
              <a:t>9 locations &amp; ~350 Members per loc</a:t>
            </a:r>
          </a:p>
          <a:p>
            <a:pPr>
              <a:lnSpc>
                <a:spcPts val="1894"/>
              </a:lnSpc>
            </a:pPr>
            <a:endParaRPr lang="en-US" sz="1373" spc="134">
              <a:solidFill>
                <a:srgbClr val="000000"/>
              </a:solidFill>
              <a:latin typeface="Montserrat Light"/>
              <a:ea typeface="Montserrat Light"/>
              <a:cs typeface="Montserrat Light"/>
              <a:sym typeface="Montserrat Light"/>
            </a:endParaRPr>
          </a:p>
          <a:p>
            <a:pPr>
              <a:lnSpc>
                <a:spcPts val="1894"/>
              </a:lnSpc>
            </a:pPr>
            <a:r>
              <a:rPr lang="en-US" sz="1373" b="1" spc="134">
                <a:solidFill>
                  <a:srgbClr val="000000"/>
                </a:solidFill>
                <a:latin typeface="Montserrat Light Bold"/>
                <a:ea typeface="Montserrat Light Bold"/>
                <a:cs typeface="Montserrat Light Bold"/>
                <a:sym typeface="Montserrat Light Bold"/>
              </a:rPr>
              <a:t>$2M Annual Recurring Revenue</a:t>
            </a:r>
          </a:p>
          <a:p>
            <a:pPr>
              <a:lnSpc>
                <a:spcPts val="1894"/>
              </a:lnSpc>
            </a:pPr>
            <a:endParaRPr lang="en-US" sz="1373" b="1" spc="134">
              <a:solidFill>
                <a:srgbClr val="000000"/>
              </a:solidFill>
              <a:latin typeface="Montserrat Light Bold"/>
              <a:ea typeface="Montserrat Light Bold"/>
              <a:cs typeface="Montserrat Light Bold"/>
              <a:sym typeface="Montserrat Light Bold"/>
            </a:endParaRPr>
          </a:p>
          <a:p>
            <a:pPr>
              <a:lnSpc>
                <a:spcPts val="1894"/>
              </a:lnSpc>
            </a:pPr>
            <a:endParaRPr lang="en-US" sz="1373" b="1" spc="134">
              <a:solidFill>
                <a:srgbClr val="000000"/>
              </a:solidFill>
              <a:latin typeface="Montserrat Light Bold"/>
              <a:ea typeface="Montserrat Light Bold"/>
              <a:cs typeface="Montserrat Light Bold"/>
              <a:sym typeface="Montserrat Light Bold"/>
            </a:endParaRPr>
          </a:p>
        </p:txBody>
      </p:sp>
      <p:sp>
        <p:nvSpPr>
          <p:cNvPr id="18" name="TextBox 18"/>
          <p:cNvSpPr txBox="1"/>
          <p:nvPr/>
        </p:nvSpPr>
        <p:spPr>
          <a:xfrm>
            <a:off x="8747444" y="1500420"/>
            <a:ext cx="1999019" cy="216662"/>
          </a:xfrm>
          <a:prstGeom prst="rect">
            <a:avLst/>
          </a:prstGeom>
        </p:spPr>
        <p:txBody>
          <a:bodyPr lIns="0" tIns="0" rIns="0" bIns="0" rtlCol="0" anchor="t">
            <a:spAutoFit/>
          </a:bodyPr>
          <a:lstStyle/>
          <a:p>
            <a:pPr>
              <a:lnSpc>
                <a:spcPts val="1777"/>
              </a:lnSpc>
              <a:spcBef>
                <a:spcPct val="0"/>
              </a:spcBef>
            </a:pPr>
            <a:r>
              <a:rPr lang="en-US" sz="1287" spc="126">
                <a:solidFill>
                  <a:srgbClr val="000000"/>
                </a:solidFill>
                <a:latin typeface="Montserrat Classic"/>
                <a:ea typeface="Montserrat Classic"/>
                <a:cs typeface="Montserrat Classic"/>
                <a:sym typeface="Montserrat Classic"/>
              </a:rPr>
              <a:t>TEXAS</a:t>
            </a:r>
          </a:p>
        </p:txBody>
      </p:sp>
      <p:sp>
        <p:nvSpPr>
          <p:cNvPr id="19" name="TextBox 19"/>
          <p:cNvSpPr txBox="1"/>
          <p:nvPr/>
        </p:nvSpPr>
        <p:spPr>
          <a:xfrm>
            <a:off x="8614733" y="3962083"/>
            <a:ext cx="2885894" cy="265073"/>
          </a:xfrm>
          <a:prstGeom prst="rect">
            <a:avLst/>
          </a:prstGeom>
        </p:spPr>
        <p:txBody>
          <a:bodyPr lIns="0" tIns="0" rIns="0" bIns="0" rtlCol="0" anchor="t">
            <a:spAutoFit/>
          </a:bodyPr>
          <a:lstStyle/>
          <a:p>
            <a:pPr marL="0" lvl="1">
              <a:lnSpc>
                <a:spcPts val="2179"/>
              </a:lnSpc>
              <a:spcBef>
                <a:spcPct val="0"/>
              </a:spcBef>
            </a:pPr>
            <a:r>
              <a:rPr lang="en-US" sz="1579" b="1" spc="155">
                <a:solidFill>
                  <a:srgbClr val="000000"/>
                </a:solidFill>
                <a:latin typeface="Montserrat Classic Bold"/>
                <a:ea typeface="Montserrat Classic Bold"/>
                <a:cs typeface="Montserrat Classic Bold"/>
                <a:sym typeface="Montserrat Classic Bold"/>
              </a:rPr>
              <a:t>Desert Ridge Pediatric</a:t>
            </a:r>
          </a:p>
        </p:txBody>
      </p:sp>
      <p:sp>
        <p:nvSpPr>
          <p:cNvPr id="20" name="TextBox 20"/>
          <p:cNvSpPr txBox="1"/>
          <p:nvPr/>
        </p:nvSpPr>
        <p:spPr>
          <a:xfrm rot="-60000">
            <a:off x="9367719" y="4731707"/>
            <a:ext cx="2050247" cy="1200842"/>
          </a:xfrm>
          <a:prstGeom prst="rect">
            <a:avLst/>
          </a:prstGeom>
        </p:spPr>
        <p:txBody>
          <a:bodyPr lIns="0" tIns="0" rIns="0" bIns="0" rtlCol="0" anchor="t">
            <a:spAutoFit/>
          </a:bodyPr>
          <a:lstStyle/>
          <a:p>
            <a:pPr>
              <a:lnSpc>
                <a:spcPts val="1894"/>
              </a:lnSpc>
            </a:pPr>
            <a:r>
              <a:rPr lang="en-US" sz="1373" spc="134">
                <a:solidFill>
                  <a:srgbClr val="000000"/>
                </a:solidFill>
                <a:latin typeface="Montserrat Light"/>
                <a:ea typeface="Montserrat Light"/>
                <a:cs typeface="Montserrat Light"/>
                <a:sym typeface="Montserrat Light"/>
              </a:rPr>
              <a:t>28 to 356 Members</a:t>
            </a:r>
          </a:p>
          <a:p>
            <a:pPr>
              <a:lnSpc>
                <a:spcPts val="1894"/>
              </a:lnSpc>
            </a:pPr>
            <a:r>
              <a:rPr lang="en-US" sz="1373" spc="134">
                <a:solidFill>
                  <a:srgbClr val="000000"/>
                </a:solidFill>
                <a:latin typeface="Montserrat Light"/>
                <a:ea typeface="Montserrat Light"/>
                <a:cs typeface="Montserrat Light"/>
                <a:sym typeface="Montserrat Light"/>
              </a:rPr>
              <a:t>in 2 Years</a:t>
            </a:r>
          </a:p>
          <a:p>
            <a:pPr>
              <a:lnSpc>
                <a:spcPts val="1894"/>
              </a:lnSpc>
            </a:pPr>
            <a:endParaRPr lang="en-US" sz="1373" spc="134">
              <a:solidFill>
                <a:srgbClr val="000000"/>
              </a:solidFill>
              <a:latin typeface="Montserrat Light"/>
              <a:ea typeface="Montserrat Light"/>
              <a:cs typeface="Montserrat Light"/>
              <a:sym typeface="Montserrat Light"/>
            </a:endParaRPr>
          </a:p>
          <a:p>
            <a:pPr>
              <a:lnSpc>
                <a:spcPts val="1894"/>
              </a:lnSpc>
            </a:pPr>
            <a:r>
              <a:rPr lang="en-US" sz="1373" b="1" spc="134">
                <a:solidFill>
                  <a:srgbClr val="000000"/>
                </a:solidFill>
                <a:latin typeface="Montserrat Light Bold"/>
                <a:ea typeface="Montserrat Light Bold"/>
                <a:cs typeface="Montserrat Light Bold"/>
                <a:sym typeface="Montserrat Light Bold"/>
              </a:rPr>
              <a:t>$156K Annual Recurring Revenue</a:t>
            </a:r>
          </a:p>
        </p:txBody>
      </p:sp>
      <p:sp>
        <p:nvSpPr>
          <p:cNvPr id="21" name="TextBox 21"/>
          <p:cNvSpPr txBox="1"/>
          <p:nvPr/>
        </p:nvSpPr>
        <p:spPr>
          <a:xfrm>
            <a:off x="8747444" y="4292556"/>
            <a:ext cx="1999019" cy="216662"/>
          </a:xfrm>
          <a:prstGeom prst="rect">
            <a:avLst/>
          </a:prstGeom>
        </p:spPr>
        <p:txBody>
          <a:bodyPr lIns="0" tIns="0" rIns="0" bIns="0" rtlCol="0" anchor="t">
            <a:spAutoFit/>
          </a:bodyPr>
          <a:lstStyle/>
          <a:p>
            <a:pPr>
              <a:lnSpc>
                <a:spcPts val="1777"/>
              </a:lnSpc>
              <a:spcBef>
                <a:spcPct val="0"/>
              </a:spcBef>
            </a:pPr>
            <a:r>
              <a:rPr lang="en-US" sz="1287" spc="126">
                <a:solidFill>
                  <a:srgbClr val="000000"/>
                </a:solidFill>
                <a:latin typeface="Montserrat Classic"/>
                <a:ea typeface="Montserrat Classic"/>
                <a:cs typeface="Montserrat Classic"/>
                <a:sym typeface="Montserrat Classic"/>
              </a:rPr>
              <a:t>Arizona</a:t>
            </a:r>
          </a:p>
        </p:txBody>
      </p:sp>
      <p:grpSp>
        <p:nvGrpSpPr>
          <p:cNvPr id="22" name="Group 22"/>
          <p:cNvGrpSpPr/>
          <p:nvPr/>
        </p:nvGrpSpPr>
        <p:grpSpPr>
          <a:xfrm>
            <a:off x="7778373" y="1912282"/>
            <a:ext cx="1496681" cy="1496681"/>
            <a:chOff x="0" y="0"/>
            <a:chExt cx="6350000" cy="6350000"/>
          </a:xfrm>
        </p:grpSpPr>
        <p:sp>
          <p:nvSpPr>
            <p:cNvPr id="23" name="Freeform 23"/>
            <p:cNvSpPr/>
            <p:nvPr/>
          </p:nvSpPr>
          <p:spPr>
            <a:xfrm>
              <a:off x="0" y="0"/>
              <a:ext cx="6350000" cy="6351270"/>
            </a:xfrm>
            <a:custGeom>
              <a:avLst/>
              <a:gdLst/>
              <a:ahLst/>
              <a:cxnLst/>
              <a:rect l="l" t="t" r="r" b="b"/>
              <a:pathLst>
                <a:path w="6350000" h="6351270">
                  <a:moveTo>
                    <a:pt x="0" y="5955030"/>
                  </a:moveTo>
                  <a:lnTo>
                    <a:pt x="0" y="394970"/>
                  </a:lnTo>
                  <a:cubicBezTo>
                    <a:pt x="0" y="176530"/>
                    <a:pt x="176530" y="0"/>
                    <a:pt x="394970" y="0"/>
                  </a:cubicBezTo>
                  <a:lnTo>
                    <a:pt x="5956300" y="0"/>
                  </a:lnTo>
                  <a:cubicBezTo>
                    <a:pt x="6173470" y="0"/>
                    <a:pt x="6350000" y="176530"/>
                    <a:pt x="6350000" y="394970"/>
                  </a:cubicBezTo>
                  <a:lnTo>
                    <a:pt x="6350000" y="5956300"/>
                  </a:lnTo>
                  <a:cubicBezTo>
                    <a:pt x="6350000" y="6174740"/>
                    <a:pt x="6173470" y="6351270"/>
                    <a:pt x="5955030" y="6351270"/>
                  </a:cubicBezTo>
                  <a:lnTo>
                    <a:pt x="394970" y="6351270"/>
                  </a:lnTo>
                  <a:cubicBezTo>
                    <a:pt x="176530" y="6350000"/>
                    <a:pt x="0" y="6173470"/>
                    <a:pt x="0" y="5955030"/>
                  </a:cubicBezTo>
                  <a:close/>
                </a:path>
              </a:pathLst>
            </a:custGeom>
            <a:blipFill>
              <a:blip r:embed="rId4"/>
              <a:stretch>
                <a:fillRect l="-21634" r="-3643"/>
              </a:stretch>
            </a:blipFill>
          </p:spPr>
          <p:txBody>
            <a:bodyPr/>
            <a:lstStyle/>
            <a:p>
              <a:endParaRPr lang="en-US"/>
            </a:p>
          </p:txBody>
        </p:sp>
      </p:grpSp>
      <p:sp>
        <p:nvSpPr>
          <p:cNvPr id="24" name="TextBox 24"/>
          <p:cNvSpPr txBox="1"/>
          <p:nvPr/>
        </p:nvSpPr>
        <p:spPr>
          <a:xfrm>
            <a:off x="9922153" y="654050"/>
            <a:ext cx="1432559" cy="289951"/>
          </a:xfrm>
          <a:prstGeom prst="rect">
            <a:avLst/>
          </a:prstGeom>
        </p:spPr>
        <p:txBody>
          <a:bodyPr lIns="0" tIns="0" rIns="0" bIns="0" rtlCol="0" anchor="t">
            <a:spAutoFit/>
          </a:bodyPr>
          <a:lstStyle/>
          <a:p>
            <a:pPr algn="ctr">
              <a:lnSpc>
                <a:spcPts val="2446"/>
              </a:lnSpc>
              <a:spcBef>
                <a:spcPct val="0"/>
              </a:spcBef>
            </a:pPr>
            <a:r>
              <a:rPr lang="en-US" sz="1747" b="1">
                <a:solidFill>
                  <a:srgbClr val="000000"/>
                </a:solidFill>
                <a:latin typeface="Inter Bold"/>
                <a:ea typeface="Inter Bold"/>
                <a:cs typeface="Inter Bold"/>
                <a:sym typeface="Inter Bold"/>
              </a:rPr>
              <a:t>Case Studies</a:t>
            </a:r>
          </a:p>
        </p:txBody>
      </p:sp>
      <p:grpSp>
        <p:nvGrpSpPr>
          <p:cNvPr id="25" name="Group 25"/>
          <p:cNvGrpSpPr/>
          <p:nvPr/>
        </p:nvGrpSpPr>
        <p:grpSpPr>
          <a:xfrm>
            <a:off x="1114783" y="1107601"/>
            <a:ext cx="5187084" cy="5187084"/>
            <a:chOff x="0" y="0"/>
            <a:chExt cx="10374168" cy="10374168"/>
          </a:xfrm>
        </p:grpSpPr>
        <p:sp>
          <p:nvSpPr>
            <p:cNvPr id="26" name="Freeform 26"/>
            <p:cNvSpPr/>
            <p:nvPr/>
          </p:nvSpPr>
          <p:spPr>
            <a:xfrm>
              <a:off x="0" y="0"/>
              <a:ext cx="10374168" cy="10374168"/>
            </a:xfrm>
            <a:custGeom>
              <a:avLst/>
              <a:gdLst/>
              <a:ahLst/>
              <a:cxnLst/>
              <a:rect l="l" t="t" r="r" b="b"/>
              <a:pathLst>
                <a:path w="10374168" h="10374168">
                  <a:moveTo>
                    <a:pt x="0" y="0"/>
                  </a:moveTo>
                  <a:lnTo>
                    <a:pt x="10374168" y="0"/>
                  </a:lnTo>
                  <a:lnTo>
                    <a:pt x="10374168" y="10374168"/>
                  </a:lnTo>
                  <a:lnTo>
                    <a:pt x="0" y="103741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1E30E83-8EAF-AE58-8DBC-454D80CF9EAE}"/>
              </a:ext>
            </a:extLst>
          </p:cNvPr>
          <p:cNvSpPr>
            <a:spLocks noChangeArrowheads="1"/>
          </p:cNvSpPr>
          <p:nvPr/>
        </p:nvSpPr>
        <p:spPr bwMode="auto">
          <a:xfrm>
            <a:off x="0" y="-18068"/>
            <a:ext cx="65" cy="49333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71415" rIns="0" bIns="14283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 name="Rectangle 2">
            <a:extLst>
              <a:ext uri="{FF2B5EF4-FFF2-40B4-BE49-F238E27FC236}">
                <a16:creationId xmlns:a16="http://schemas.microsoft.com/office/drawing/2014/main" id="{D7675493-35A3-7C12-76FD-D4F9D36456C9}"/>
              </a:ext>
            </a:extLst>
          </p:cNvPr>
          <p:cNvSpPr>
            <a:spLocks noChangeArrowheads="1"/>
          </p:cNvSpPr>
          <p:nvPr/>
        </p:nvSpPr>
        <p:spPr bwMode="auto">
          <a:xfrm>
            <a:off x="0" y="457200"/>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3">
            <a:extLst>
              <a:ext uri="{FF2B5EF4-FFF2-40B4-BE49-F238E27FC236}">
                <a16:creationId xmlns:a16="http://schemas.microsoft.com/office/drawing/2014/main" id="{5D829AF3-91DB-1D0F-4B62-7592F1DA81EA}"/>
              </a:ext>
            </a:extLst>
          </p:cNvPr>
          <p:cNvSpPr>
            <a:spLocks noChangeArrowheads="1"/>
          </p:cNvSpPr>
          <p:nvPr/>
        </p:nvSpPr>
        <p:spPr bwMode="auto">
          <a:xfrm>
            <a:off x="0" y="527119"/>
            <a:ext cx="184731" cy="34911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71415"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Title 4">
            <a:extLst>
              <a:ext uri="{FF2B5EF4-FFF2-40B4-BE49-F238E27FC236}">
                <a16:creationId xmlns:a16="http://schemas.microsoft.com/office/drawing/2014/main" id="{E5029462-2A44-111D-05F7-0E626F475EBD}"/>
              </a:ext>
            </a:extLst>
          </p:cNvPr>
          <p:cNvSpPr>
            <a:spLocks noGrp="1"/>
          </p:cNvSpPr>
          <p:nvPr>
            <p:ph type="title"/>
          </p:nvPr>
        </p:nvSpPr>
        <p:spPr/>
        <p:txBody>
          <a:bodyPr>
            <a:normAutofit/>
          </a:bodyPr>
          <a:lstStyle/>
          <a:p>
            <a:r>
              <a:rPr kumimoji="0" lang="en-US" altLang="en-US" sz="4400" b="0" i="0" u="none" strike="noStrike" cap="none" normalizeH="0" baseline="0" dirty="0">
                <a:ln>
                  <a:noFill/>
                </a:ln>
                <a:solidFill>
                  <a:srgbClr val="292929"/>
                </a:solidFill>
                <a:effectLst/>
                <a:latin typeface="inherit"/>
              </a:rPr>
              <a:t>Dental medical claims require ICD-10 codes</a:t>
            </a:r>
            <a:br>
              <a:rPr kumimoji="0" lang="en-US" altLang="en-US" sz="4400" b="0" i="0" u="none" strike="noStrike" cap="none" normalizeH="0" baseline="0" dirty="0">
                <a:ln>
                  <a:noFill/>
                </a:ln>
                <a:solidFill>
                  <a:srgbClr val="292929"/>
                </a:solidFill>
                <a:effectLst/>
                <a:latin typeface="inherit"/>
              </a:rPr>
            </a:br>
            <a:r>
              <a:rPr lang="en-US" sz="2000" dirty="0">
                <a:hlinkClick r:id="rId2"/>
              </a:rPr>
              <a:t>Dental medical claims require ICD-10 codes - Horizon Dental (horizonblue.com)</a:t>
            </a:r>
            <a:endParaRPr lang="en-US" sz="2000" dirty="0"/>
          </a:p>
        </p:txBody>
      </p:sp>
      <p:sp>
        <p:nvSpPr>
          <p:cNvPr id="6" name="Content Placeholder 5">
            <a:extLst>
              <a:ext uri="{FF2B5EF4-FFF2-40B4-BE49-F238E27FC236}">
                <a16:creationId xmlns:a16="http://schemas.microsoft.com/office/drawing/2014/main" id="{9FF93D11-92CD-7E0E-D52A-C023C23B1FC0}"/>
              </a:ext>
            </a:extLst>
          </p:cNvPr>
          <p:cNvSpPr>
            <a:spLocks noGrp="1"/>
          </p:cNvSpPr>
          <p:nvPr>
            <p:ph idx="1"/>
          </p:nvPr>
        </p:nvSpPr>
        <p:spPr>
          <a:xfrm>
            <a:off x="838200" y="1519997"/>
            <a:ext cx="10515600" cy="4656966"/>
          </a:xfrm>
        </p:spPr>
        <p:txBody>
          <a:bodyPr>
            <a:normAutofit fontScale="92500" lnSpcReduction="10000"/>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700" b="0" i="0" u="none" strike="noStrike" cap="none" normalizeH="0" baseline="0" dirty="0">
                <a:ln>
                  <a:noFill/>
                </a:ln>
                <a:solidFill>
                  <a:srgbClr val="292929"/>
                </a:solidFill>
                <a:effectLst/>
              </a:rPr>
              <a:t>Your role as an active practitioner in your patients’ dental care is vital to their overall health. In an effort to better care for your patients, our members, we require that you provide ICD-10 codes when submitting claims to us. ICD-10 codes capture more detailed health care data to help improve patient care and outcomes.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700" b="0" i="0" u="none" strike="noStrike" cap="none" normalizeH="0" baseline="0" dirty="0">
                <a:ln>
                  <a:noFill/>
                </a:ln>
                <a:solidFill>
                  <a:srgbClr val="292929"/>
                </a:solidFill>
                <a:effectLst/>
              </a:rPr>
              <a:t>You should review your patients’ overall health with them at every visit and document the appropriate ICD-10 codes for any health conditions and medications that are important to the care you provide.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700" b="1" i="0" u="none" strike="noStrike" cap="none" normalizeH="0" baseline="0" dirty="0">
              <a:ln>
                <a:noFill/>
              </a:ln>
              <a:solidFill>
                <a:srgbClr val="292929"/>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700" b="1" i="0" u="none" strike="noStrike" cap="none" normalizeH="0" baseline="0" dirty="0">
                <a:ln>
                  <a:noFill/>
                </a:ln>
                <a:solidFill>
                  <a:srgbClr val="292929"/>
                </a:solidFill>
                <a:effectLst/>
              </a:rPr>
              <a:t>How to submit ICD 10 codes with claims</a:t>
            </a:r>
            <a:endParaRPr kumimoji="0" lang="en-US" altLang="en-US" sz="1700" b="0" i="0" u="none" strike="noStrike" cap="none" normalizeH="0" baseline="0" dirty="0">
              <a:ln>
                <a:noFill/>
              </a:ln>
              <a:solidFill>
                <a:srgbClr val="292929"/>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700" b="0" i="0" u="none" strike="noStrike" cap="none" normalizeH="0" baseline="0" dirty="0">
                <a:ln>
                  <a:noFill/>
                </a:ln>
                <a:solidFill>
                  <a:srgbClr val="292929"/>
                </a:solidFill>
                <a:effectLst/>
              </a:rPr>
              <a:t>The American Dental Association (ADA) has included a section on the 2012/2019 revised claim form for ICD-10 codes.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700" b="0" i="0" u="none" strike="noStrike" cap="none" normalizeH="0" baseline="0" dirty="0">
                <a:ln>
                  <a:noFill/>
                </a:ln>
                <a:solidFill>
                  <a:srgbClr val="292929"/>
                </a:solidFill>
                <a:effectLst/>
              </a:rPr>
              <a:t>Please submit appropriate ICD-10 codes in section 34a of the 2012/2019 ADA claim form as a routine part of submitting your claim to us.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700" b="0" i="0" u="none" strike="noStrike" cap="none" normalizeH="0" baseline="0" dirty="0">
                <a:ln>
                  <a:noFill/>
                </a:ln>
                <a:solidFill>
                  <a:srgbClr val="292929"/>
                </a:solidFill>
                <a:effectLst/>
              </a:rPr>
              <a:t>Use any and all ICD-10 codes within the following categories: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700" b="0" i="0" u="none" strike="noStrike" cap="none" normalizeH="0" baseline="0" dirty="0">
                <a:ln>
                  <a:noFill/>
                </a:ln>
                <a:solidFill>
                  <a:srgbClr val="292929"/>
                </a:solidFill>
                <a:effectLst/>
              </a:rPr>
              <a:t>Alcohol use complications: 099.33</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700" b="0" i="0" u="none" strike="noStrike" cap="none" normalizeH="0" baseline="0" dirty="0">
                <a:ln>
                  <a:noFill/>
                </a:ln>
                <a:solidFill>
                  <a:srgbClr val="292929"/>
                </a:solidFill>
                <a:effectLst/>
              </a:rPr>
              <a:t>Cardiovascular disease; screening for disease or disorder: Z13.9</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700" b="0" i="0" u="none" strike="noStrike" cap="none" normalizeH="0" baseline="0" dirty="0">
                <a:ln>
                  <a:noFill/>
                </a:ln>
                <a:solidFill>
                  <a:srgbClr val="292929"/>
                </a:solidFill>
                <a:effectLst/>
              </a:rPr>
              <a:t>Chronic kidney disease: N18.9</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700" b="0" i="0" u="none" strike="noStrike" cap="none" normalizeH="0" baseline="0" dirty="0">
                <a:ln>
                  <a:noFill/>
                </a:ln>
                <a:solidFill>
                  <a:srgbClr val="292929"/>
                </a:solidFill>
                <a:effectLst/>
              </a:rPr>
              <a:t>Diabetes: E08-E13</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700" b="0" i="0" u="none" strike="noStrike" cap="none" normalizeH="0" baseline="0" dirty="0">
                <a:ln>
                  <a:noFill/>
                </a:ln>
                <a:solidFill>
                  <a:srgbClr val="292929"/>
                </a:solidFill>
                <a:effectLst/>
              </a:rPr>
              <a:t>Drug use complicating pregnancy: F11-F16</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700" b="0" i="0" u="none" strike="noStrike" cap="none" normalizeH="0" baseline="0" dirty="0">
                <a:ln>
                  <a:noFill/>
                </a:ln>
                <a:solidFill>
                  <a:srgbClr val="292929"/>
                </a:solidFill>
                <a:effectLst/>
              </a:rPr>
              <a:t>Maternity/pregnancy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700" b="0" i="0" u="none" strike="noStrike" cap="none" normalizeH="0" baseline="0" dirty="0">
                <a:ln>
                  <a:noFill/>
                </a:ln>
                <a:solidFill>
                  <a:srgbClr val="292929"/>
                </a:solidFill>
                <a:effectLst/>
              </a:rPr>
              <a:t>Pregnancy diabetes: 024.9</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700" b="0" i="0" u="none" strike="noStrike" cap="none" normalizeH="0" baseline="0" dirty="0">
                <a:ln>
                  <a:noFill/>
                </a:ln>
                <a:solidFill>
                  <a:srgbClr val="292929"/>
                </a:solidFill>
                <a:effectLst/>
              </a:rPr>
              <a:t>Vomiting: 021.8</a:t>
            </a:r>
          </a:p>
          <a:p>
            <a:endParaRPr lang="en-US" dirty="0"/>
          </a:p>
        </p:txBody>
      </p:sp>
    </p:spTree>
    <p:extLst>
      <p:ext uri="{BB962C8B-B14F-4D97-AF65-F5344CB8AC3E}">
        <p14:creationId xmlns:p14="http://schemas.microsoft.com/office/powerpoint/2010/main" val="2559942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hlinkClick r:id="rId2" action="ppaction://hlinksldjump" tooltip="https://www.aafp.org/pubs/afp/issues/2018/1201/p654.html"/>
            <a:extLst>
              <a:ext uri="{FF2B5EF4-FFF2-40B4-BE49-F238E27FC236}">
                <a16:creationId xmlns:a16="http://schemas.microsoft.com/office/drawing/2014/main" id="{EFA1BB99-6C93-3D65-0043-F2C1EB5F75A3}"/>
              </a:ext>
            </a:extLst>
          </p:cNvPr>
          <p:cNvPicPr>
            <a:picLocks noChangeAspect="1"/>
          </p:cNvPicPr>
          <p:nvPr/>
        </p:nvPicPr>
        <p:blipFill>
          <a:blip r:embed="rId3">
            <a:duotone>
              <a:prstClr val="black"/>
              <a:schemeClr val="accent6">
                <a:tint val="45000"/>
                <a:satMod val="400000"/>
              </a:schemeClr>
            </a:duotone>
          </a:blip>
          <a:stretch>
            <a:fillRect/>
          </a:stretch>
        </p:blipFill>
        <p:spPr>
          <a:xfrm>
            <a:off x="551565" y="356681"/>
            <a:ext cx="5109602" cy="60441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BEA0CD05-E496-23E9-2BAE-A927CD6B4CC9}"/>
              </a:ext>
            </a:extLst>
          </p:cNvPr>
          <p:cNvSpPr txBox="1"/>
          <p:nvPr/>
        </p:nvSpPr>
        <p:spPr>
          <a:xfrm>
            <a:off x="6530835" y="4538616"/>
            <a:ext cx="2613165" cy="646331"/>
          </a:xfrm>
          <a:prstGeom prst="rect">
            <a:avLst/>
          </a:prstGeom>
          <a:noFill/>
        </p:spPr>
        <p:txBody>
          <a:bodyPr wrap="square">
            <a:spAutoFit/>
          </a:bodyPr>
          <a:lstStyle/>
          <a:p>
            <a:r>
              <a:rPr lang="en-US" dirty="0">
                <a:hlinkClick r:id="rId4"/>
              </a:rPr>
              <a:t>Dental Problems in Primary Care | AAFP</a:t>
            </a:r>
            <a:endParaRPr lang="en-US" dirty="0"/>
          </a:p>
        </p:txBody>
      </p:sp>
      <p:sp>
        <p:nvSpPr>
          <p:cNvPr id="8" name="TextBox 7">
            <a:extLst>
              <a:ext uri="{FF2B5EF4-FFF2-40B4-BE49-F238E27FC236}">
                <a16:creationId xmlns:a16="http://schemas.microsoft.com/office/drawing/2014/main" id="{FED674B2-95BA-D444-82F0-3BF4615EC59F}"/>
              </a:ext>
            </a:extLst>
          </p:cNvPr>
          <p:cNvSpPr txBox="1"/>
          <p:nvPr/>
        </p:nvSpPr>
        <p:spPr>
          <a:xfrm>
            <a:off x="6264613" y="285345"/>
            <a:ext cx="5000017" cy="3970318"/>
          </a:xfrm>
          <a:prstGeom prst="rect">
            <a:avLst/>
          </a:prstGeom>
          <a:noFill/>
        </p:spPr>
        <p:txBody>
          <a:bodyPr wrap="square">
            <a:spAutoFit/>
          </a:bodyPr>
          <a:lstStyle/>
          <a:p>
            <a:r>
              <a:rPr lang="en-US" sz="1200" b="0" i="0" dirty="0">
                <a:solidFill>
                  <a:srgbClr val="09142A"/>
                </a:solidFill>
                <a:effectLst/>
              </a:rPr>
              <a:t>Oral health directly affects overall health and quality of life. More Americans lack dental insurance than medical insurance. Patients with poor oral health are more likely to have respiratory and cardiovascular diseases, adverse pregnancy outcomes, and diabetes mellitus. Early childhood caries is the most common chronic condition in American children. Certain illicit and prescription drugs increase the risk of enamel erosion and caries formation in adults. Incision and drainage is the treatment of choice for dental abscess. Risk factors for periodontal disease include smoking, diabetes, human immunodeficiency virus infection, use of certain medications, and genetic susceptibility. Patients with gingivitis typically present with swollen, erythematous gum tissue that bleeds easily with brushing or flossing. One in three children will have an injury to the primary teeth, and one in five 12-year-old children will have an injury to the permanent teeth. All dental fractures should be evaluated with imaging and managed in conjunction with a dental professional. Immediate reimplantation is the preferred treatment for avulsed permanent teeth. Primary care clinicians are well positioned to reduce rates of oral disease. Family physicians can incorporate oral health into routine practice through counseling about diet, oral hygiene, smoking cessation, and fluoride supplementation; application of fluoride varnish; and screening for dental disease.</a:t>
            </a:r>
            <a:endParaRPr lang="en-US" sz="1200" dirty="0"/>
          </a:p>
        </p:txBody>
      </p:sp>
    </p:spTree>
    <p:extLst>
      <p:ext uri="{BB962C8B-B14F-4D97-AF65-F5344CB8AC3E}">
        <p14:creationId xmlns:p14="http://schemas.microsoft.com/office/powerpoint/2010/main" val="3624917342"/>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07A8DC6-E48A-E884-FC16-2C91625A6E2E}"/>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0" y="563217"/>
            <a:ext cx="5417170" cy="6294783"/>
          </a:xfrm>
          <a:prstGeom prst="rect">
            <a:avLst/>
          </a:prstGeom>
        </p:spPr>
      </p:pic>
      <p:pic>
        <p:nvPicPr>
          <p:cNvPr id="5" name="Picture 4">
            <a:extLst>
              <a:ext uri="{FF2B5EF4-FFF2-40B4-BE49-F238E27FC236}">
                <a16:creationId xmlns:a16="http://schemas.microsoft.com/office/drawing/2014/main" id="{70DE1966-FF1C-09EC-D776-C0AC785DB300}"/>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6407426" y="1033670"/>
            <a:ext cx="5348719" cy="5824330"/>
          </a:xfrm>
          <a:prstGeom prst="rect">
            <a:avLst/>
          </a:prstGeom>
        </p:spPr>
      </p:pic>
    </p:spTree>
    <p:extLst>
      <p:ext uri="{BB962C8B-B14F-4D97-AF65-F5344CB8AC3E}">
        <p14:creationId xmlns:p14="http://schemas.microsoft.com/office/powerpoint/2010/main" val="30601429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E26231F-898A-48E3-5CF8-E262DF02E38D}"/>
              </a:ext>
            </a:extLst>
          </p:cNvPr>
          <p:cNvPicPr>
            <a:picLocks noChangeAspect="1"/>
          </p:cNvPicPr>
          <p:nvPr/>
        </p:nvPicPr>
        <p:blipFill rotWithShape="1">
          <a:blip r:embed="rId2">
            <a:duotone>
              <a:schemeClr val="bg2">
                <a:shade val="45000"/>
                <a:satMod val="135000"/>
              </a:schemeClr>
              <a:prstClr val="white"/>
            </a:duotone>
          </a:blip>
          <a:srcRect l="6325" r="12341" b="-1"/>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extBox 2">
            <a:extLst>
              <a:ext uri="{FF2B5EF4-FFF2-40B4-BE49-F238E27FC236}">
                <a16:creationId xmlns:a16="http://schemas.microsoft.com/office/drawing/2014/main" id="{9ACEA18B-2A48-ADC6-1715-58EC4CA4CC24}"/>
              </a:ext>
            </a:extLst>
          </p:cNvPr>
          <p:cNvGraphicFramePr/>
          <p:nvPr>
            <p:extLst>
              <p:ext uri="{D42A27DB-BD31-4B8C-83A1-F6EECF244321}">
                <p14:modId xmlns:p14="http://schemas.microsoft.com/office/powerpoint/2010/main" val="3960726769"/>
              </p:ext>
            </p:extLst>
          </p:nvPr>
        </p:nvGraphicFramePr>
        <p:xfrm>
          <a:off x="838200" y="538264"/>
          <a:ext cx="10515600" cy="56386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46050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66CE27B-EEDE-A446-044D-414CAB17BE0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2830286" y="0"/>
            <a:ext cx="6531428" cy="6858000"/>
          </a:xfrm>
          <a:prstGeom prst="rect">
            <a:avLst/>
          </a:prstGeom>
        </p:spPr>
      </p:pic>
    </p:spTree>
    <p:extLst>
      <p:ext uri="{BB962C8B-B14F-4D97-AF65-F5344CB8AC3E}">
        <p14:creationId xmlns:p14="http://schemas.microsoft.com/office/powerpoint/2010/main" val="41089247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 name="Picture 20" descr="Heads of various toothbrushes">
            <a:extLst>
              <a:ext uri="{FF2B5EF4-FFF2-40B4-BE49-F238E27FC236}">
                <a16:creationId xmlns:a16="http://schemas.microsoft.com/office/drawing/2014/main" id="{4088E700-CED3-B1DC-AD09-1085B31BBC9D}"/>
              </a:ext>
            </a:extLst>
          </p:cNvPr>
          <p:cNvPicPr>
            <a:picLocks noChangeAspect="1"/>
          </p:cNvPicPr>
          <p:nvPr/>
        </p:nvPicPr>
        <p:blipFill rotWithShape="1">
          <a:blip r:embed="rId2"/>
          <a:srcRect t="15369"/>
          <a:stretch/>
        </p:blipFill>
        <p:spPr>
          <a:xfrm>
            <a:off x="-10392" y="7755"/>
            <a:ext cx="12191979" cy="6887364"/>
          </a:xfrm>
          <a:prstGeom prst="rect">
            <a:avLst/>
          </a:prstGeom>
        </p:spPr>
      </p:pic>
      <p:sp>
        <p:nvSpPr>
          <p:cNvPr id="25" name="Rectangle 24">
            <a:extLst>
              <a:ext uri="{FF2B5EF4-FFF2-40B4-BE49-F238E27FC236}">
                <a16:creationId xmlns:a16="http://schemas.microsoft.com/office/drawing/2014/main" id="{4D60F200-5EB0-B223-2439-C96C67F0F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063219" y="-1252908"/>
            <a:ext cx="4065561" cy="12192000"/>
          </a:xfrm>
          <a:prstGeom prst="rect">
            <a:avLst/>
          </a:prstGeom>
          <a:gradFill flip="none" rotWithShape="1">
            <a:gsLst>
              <a:gs pos="17000">
                <a:srgbClr val="000000">
                  <a:alpha val="59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92CB243-67C5-E304-31A0-4D7D607BA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464116" y="322049"/>
            <a:ext cx="3067943" cy="2408606"/>
          </a:xfrm>
          <a:prstGeom prst="rect">
            <a:avLst/>
          </a:prstGeom>
          <a:gradFill flip="none" rotWithShape="1">
            <a:gsLst>
              <a:gs pos="0">
                <a:schemeClr val="accent2"/>
              </a:gs>
              <a:gs pos="51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9" name="Rectangle 28">
            <a:extLst>
              <a:ext uri="{FF2B5EF4-FFF2-40B4-BE49-F238E27FC236}">
                <a16:creationId xmlns:a16="http://schemas.microsoft.com/office/drawing/2014/main" id="{11A95761-C93E-94BF-087D-D2A823789E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0392" y="4172881"/>
            <a:ext cx="7154743" cy="2702991"/>
          </a:xfrm>
          <a:prstGeom prst="rect">
            <a:avLst/>
          </a:prstGeom>
          <a:gradFill flip="none" rotWithShape="1">
            <a:gsLst>
              <a:gs pos="0">
                <a:schemeClr val="accent5"/>
              </a:gs>
              <a:gs pos="52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 name="Title 1">
            <a:extLst>
              <a:ext uri="{FF2B5EF4-FFF2-40B4-BE49-F238E27FC236}">
                <a16:creationId xmlns:a16="http://schemas.microsoft.com/office/drawing/2014/main" id="{1CDDC0C3-643A-5D4C-4112-5D5E4DCF6E85}"/>
              </a:ext>
            </a:extLst>
          </p:cNvPr>
          <p:cNvSpPr>
            <a:spLocks noGrp="1"/>
          </p:cNvSpPr>
          <p:nvPr>
            <p:ph type="title"/>
          </p:nvPr>
        </p:nvSpPr>
        <p:spPr>
          <a:xfrm>
            <a:off x="859028" y="504132"/>
            <a:ext cx="6715575" cy="2702992"/>
          </a:xfrm>
        </p:spPr>
        <p:txBody>
          <a:bodyPr vert="horz" lIns="91440" tIns="45720" rIns="91440" bIns="45720" rtlCol="0" anchor="b">
            <a:normAutofit fontScale="90000"/>
          </a:bodyPr>
          <a:lstStyle/>
          <a:p>
            <a:r>
              <a:rPr lang="en-US" sz="1200" spc="100" baseline="0" dirty="0"/>
              <a:t>Diagnostic Codes in Dental</a:t>
            </a:r>
            <a:br>
              <a:rPr lang="en-US" sz="1200" spc="100" baseline="0" dirty="0"/>
            </a:br>
            <a:br>
              <a:rPr lang="en-US" sz="1200" spc="100" baseline="0" dirty="0"/>
            </a:br>
            <a:r>
              <a:rPr lang="en-US" sz="1200" spc="100" baseline="0" dirty="0"/>
              <a:t>American Dental Association Has listed the most common diagnostic codes used in dentistry.</a:t>
            </a:r>
            <a:br>
              <a:rPr lang="en-US" sz="1200" spc="100" baseline="0" dirty="0"/>
            </a:br>
            <a:r>
              <a:rPr lang="en-US" sz="1200" spc="100" baseline="0" dirty="0"/>
              <a:t>Becoming a CSI Detectives</a:t>
            </a:r>
            <a:br>
              <a:rPr lang="en-US" sz="1200" spc="100" baseline="0" dirty="0"/>
            </a:br>
            <a:br>
              <a:rPr lang="en-US" sz="1200" spc="100" baseline="0" dirty="0"/>
            </a:br>
            <a:r>
              <a:rPr lang="en-US" sz="1200" spc="100" baseline="0" dirty="0"/>
              <a:t>A small Sample of codes are for Dental Encounters.</a:t>
            </a:r>
            <a:br>
              <a:rPr lang="en-US" sz="1200" spc="100" baseline="0" dirty="0"/>
            </a:br>
            <a:r>
              <a:rPr lang="en-US" sz="1200" spc="100" baseline="0" dirty="0"/>
              <a:t>You will find that the you will need these when a medical provider refers patients to your office.</a:t>
            </a:r>
            <a:br>
              <a:rPr lang="en-US" sz="1200" spc="100" baseline="0" dirty="0"/>
            </a:br>
            <a:br>
              <a:rPr lang="en-US" sz="1200" spc="100" baseline="0" dirty="0"/>
            </a:br>
            <a:r>
              <a:rPr lang="en-US" sz="1200" spc="100" baseline="0" dirty="0"/>
              <a:t>The are the following:</a:t>
            </a:r>
            <a:br>
              <a:rPr lang="en-US" sz="1200" spc="100" baseline="0" dirty="0"/>
            </a:br>
            <a:br>
              <a:rPr lang="en-US" sz="1200" spc="100" baseline="0" dirty="0"/>
            </a:br>
            <a:r>
              <a:rPr lang="en-US" sz="1200" spc="100" baseline="0" dirty="0"/>
              <a:t>Z01.20 Encounter for dental examination and cleaning without abnormal findings.</a:t>
            </a:r>
            <a:br>
              <a:rPr lang="en-US" sz="1200" spc="100" baseline="0" dirty="0"/>
            </a:br>
            <a:br>
              <a:rPr lang="en-US" sz="1200" spc="100" baseline="0" dirty="0"/>
            </a:br>
            <a:r>
              <a:rPr lang="en-US" sz="1200" spc="100" baseline="0" dirty="0"/>
              <a:t>Z01.21 Encounter for dental examination and cleaning with abnormal findings.</a:t>
            </a:r>
            <a:br>
              <a:rPr lang="en-US" sz="1200" spc="100" baseline="0" dirty="0"/>
            </a:br>
            <a:br>
              <a:rPr lang="en-US" sz="1200" spc="100" baseline="0" dirty="0"/>
            </a:br>
            <a:r>
              <a:rPr lang="en-US" sz="1200" spc="100" baseline="0" dirty="0"/>
              <a:t>Z01.89 Encounter for specified special examinations</a:t>
            </a:r>
            <a:br>
              <a:rPr lang="en-US" sz="1200" i="1" spc="100" baseline="0" dirty="0">
                <a:solidFill>
                  <a:srgbClr val="FFFFFF"/>
                </a:solidFill>
              </a:rPr>
            </a:br>
            <a:endParaRPr lang="en-US" sz="1200" i="1" spc="100" baseline="0" dirty="0">
              <a:solidFill>
                <a:srgbClr val="FFFFFF"/>
              </a:solidFill>
            </a:endParaRPr>
          </a:p>
        </p:txBody>
      </p:sp>
      <p:sp>
        <p:nvSpPr>
          <p:cNvPr id="3" name="Content Placeholder 2">
            <a:extLst>
              <a:ext uri="{FF2B5EF4-FFF2-40B4-BE49-F238E27FC236}">
                <a16:creationId xmlns:a16="http://schemas.microsoft.com/office/drawing/2014/main" id="{1FC57749-12C6-89CC-8D0B-C0AD6DB35D56}"/>
              </a:ext>
            </a:extLst>
          </p:cNvPr>
          <p:cNvSpPr>
            <a:spLocks noGrp="1"/>
          </p:cNvSpPr>
          <p:nvPr>
            <p:ph idx="1"/>
          </p:nvPr>
        </p:nvSpPr>
        <p:spPr>
          <a:xfrm>
            <a:off x="859028" y="4873600"/>
            <a:ext cx="4849044" cy="1183602"/>
          </a:xfrm>
        </p:spPr>
        <p:txBody>
          <a:bodyPr vert="horz" lIns="91440" tIns="45720" rIns="91440" bIns="45720" rtlCol="0">
            <a:normAutofit/>
          </a:bodyPr>
          <a:lstStyle/>
          <a:p>
            <a:pPr marL="0" indent="0">
              <a:buNone/>
            </a:pPr>
            <a:r>
              <a:rPr lang="en-US" sz="2000">
                <a:solidFill>
                  <a:srgbClr val="FFFFFF"/>
                </a:solidFill>
                <a:hlinkClick r:id="rId3" tooltip="https://youtu.be/K8mu1JhjV30?t=12"/>
              </a:rPr>
              <a:t>https://youtu.be/K8mu1JhjV30?t=12</a:t>
            </a:r>
            <a:endParaRPr lang="en-US" sz="2000">
              <a:solidFill>
                <a:srgbClr val="FFFFFF"/>
              </a:solidFill>
            </a:endParaRPr>
          </a:p>
        </p:txBody>
      </p:sp>
      <p:sp>
        <p:nvSpPr>
          <p:cNvPr id="31" name="Rectangle 30">
            <a:extLst>
              <a:ext uri="{FF2B5EF4-FFF2-40B4-BE49-F238E27FC236}">
                <a16:creationId xmlns:a16="http://schemas.microsoft.com/office/drawing/2014/main" id="{6E63D1A5-FD49-4756-F62E-786C34E63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06736" y="-7619"/>
            <a:ext cx="995654" cy="6918113"/>
          </a:xfrm>
          <a:prstGeom prst="rect">
            <a:avLst/>
          </a:prstGeom>
          <a:gradFill flip="none" rotWithShape="1">
            <a:gsLst>
              <a:gs pos="0">
                <a:schemeClr val="accent5">
                  <a:alpha val="68000"/>
                </a:schemeClr>
              </a:gs>
              <a:gs pos="37000">
                <a:schemeClr val="accent5">
                  <a:alpha val="0"/>
                </a:schemeClr>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5489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873AA4-AA9F-C6C4-96EA-33C74DA69E43}"/>
              </a:ext>
            </a:extLst>
          </p:cNvPr>
          <p:cNvSpPr>
            <a:spLocks noGrp="1"/>
          </p:cNvSpPr>
          <p:nvPr>
            <p:ph idx="1"/>
          </p:nvPr>
        </p:nvSpPr>
        <p:spPr>
          <a:xfrm>
            <a:off x="838200" y="987288"/>
            <a:ext cx="10515600" cy="5189676"/>
          </a:xfrm>
        </p:spPr>
        <p:txBody>
          <a:bodyPr/>
          <a:lstStyle/>
          <a:p>
            <a:r>
              <a:rPr lang="en-US" sz="2000" dirty="0"/>
              <a:t>Pre-Authorization will require signs and symptom codes if we have not done a full clinical examination and just go by what the patient describes and medical history.</a:t>
            </a:r>
          </a:p>
          <a:p>
            <a:r>
              <a:rPr lang="en-US" sz="2000" dirty="0"/>
              <a:t>Example from medical history submitted in advance gave us to large clues!  Diabetes and Insulin, plus the mom told the office he has been in pain on the lower left, with swelling for 2 days and the pain level is 4.  She has tried aspirin and rinsing with salt water and there is  no improvement.  Where would I look for those codes to get a pre-approval for a CBCT Scan?</a:t>
            </a:r>
          </a:p>
          <a:p>
            <a:pPr indent="0">
              <a:lnSpc>
                <a:spcPct val="100000"/>
              </a:lnSpc>
              <a:spcBef>
                <a:spcPts val="0"/>
              </a:spcBef>
            </a:pPr>
            <a:r>
              <a:rPr lang="en-US" sz="1000" b="1" i="1" dirty="0">
                <a:solidFill>
                  <a:srgbClr val="212529"/>
                </a:solidFill>
                <a:effectLst/>
              </a:rPr>
              <a:t>Atypical facial pain</a:t>
            </a:r>
            <a:r>
              <a:rPr lang="en-US" sz="1000" b="1" i="0" dirty="0">
                <a:solidFill>
                  <a:srgbClr val="212529"/>
                </a:solidFill>
                <a:effectLst/>
              </a:rPr>
              <a:t> (G50.1) </a:t>
            </a:r>
            <a:r>
              <a:rPr lang="en-US" sz="1000" b="0" i="0" dirty="0">
                <a:solidFill>
                  <a:srgbClr val="212529"/>
                </a:solidFill>
                <a:effectLst/>
              </a:rPr>
              <a:t>elicits pain that may be sharp, but when more closely evaluated, is generally dull and lasting (constant). </a:t>
            </a:r>
          </a:p>
          <a:p>
            <a:pPr indent="0">
              <a:lnSpc>
                <a:spcPct val="100000"/>
              </a:lnSpc>
              <a:spcBef>
                <a:spcPts val="0"/>
              </a:spcBef>
            </a:pPr>
            <a:r>
              <a:rPr lang="en-US" sz="1000" b="0" i="0" dirty="0">
                <a:solidFill>
                  <a:srgbClr val="212529"/>
                </a:solidFill>
                <a:effectLst/>
              </a:rPr>
              <a:t>It may present as aching, burning, crushing, sharp, or even very dull pain and is harder to diagnose, as it may be caused by an underlying medical condition</a:t>
            </a:r>
          </a:p>
          <a:p>
            <a:pPr indent="0">
              <a:lnSpc>
                <a:spcPct val="100000"/>
              </a:lnSpc>
              <a:spcBef>
                <a:spcPts val="0"/>
              </a:spcBef>
            </a:pPr>
            <a:r>
              <a:rPr lang="pt-BR" sz="800" b="1" i="0" dirty="0">
                <a:solidFill>
                  <a:srgbClr val="212529"/>
                </a:solidFill>
                <a:effectLst/>
                <a:latin typeface="-apple-system"/>
              </a:rPr>
              <a:t>R52 - </a:t>
            </a:r>
            <a:r>
              <a:rPr lang="pt-BR" sz="800" b="0" i="0" dirty="0">
                <a:solidFill>
                  <a:srgbClr val="212529"/>
                </a:solidFill>
                <a:effectLst/>
                <a:latin typeface="-apple-system"/>
              </a:rPr>
              <a:t>Pain, unspecifiedAcute pain NOS</a:t>
            </a:r>
            <a:br>
              <a:rPr lang="pt-BR" sz="800" b="0" i="0" dirty="0">
                <a:solidFill>
                  <a:srgbClr val="212529"/>
                </a:solidFill>
                <a:effectLst/>
                <a:latin typeface="-apple-system"/>
              </a:rPr>
            </a:br>
            <a:r>
              <a:rPr lang="pt-BR" sz="800" b="0" i="0" dirty="0">
                <a:solidFill>
                  <a:srgbClr val="212529"/>
                </a:solidFill>
                <a:effectLst/>
                <a:latin typeface="-apple-system"/>
              </a:rPr>
              <a:t>Generalized pain NOS</a:t>
            </a:r>
            <a:br>
              <a:rPr lang="pt-BR" sz="800" b="0" i="0" dirty="0">
                <a:solidFill>
                  <a:srgbClr val="212529"/>
                </a:solidFill>
                <a:effectLst/>
                <a:latin typeface="-apple-system"/>
              </a:rPr>
            </a:br>
            <a:r>
              <a:rPr lang="pt-BR" sz="800" b="0" i="0" dirty="0">
                <a:solidFill>
                  <a:srgbClr val="212529"/>
                </a:solidFill>
                <a:effectLst/>
                <a:latin typeface="-apple-system"/>
              </a:rPr>
              <a:t>Pain NOS</a:t>
            </a:r>
          </a:p>
          <a:p>
            <a:pPr indent="0">
              <a:lnSpc>
                <a:spcPct val="100000"/>
              </a:lnSpc>
              <a:spcBef>
                <a:spcPts val="0"/>
              </a:spcBef>
            </a:pPr>
            <a:endParaRPr lang="en-US" sz="1000" dirty="0"/>
          </a:p>
        </p:txBody>
      </p:sp>
      <p:sp>
        <p:nvSpPr>
          <p:cNvPr id="4" name="Title 3">
            <a:extLst>
              <a:ext uri="{FF2B5EF4-FFF2-40B4-BE49-F238E27FC236}">
                <a16:creationId xmlns:a16="http://schemas.microsoft.com/office/drawing/2014/main" id="{645E8F1D-8AFE-1DBA-4D6B-E12FD35DC3BA}"/>
              </a:ext>
            </a:extLst>
          </p:cNvPr>
          <p:cNvSpPr txBox="1">
            <a:spLocks noGrp="1"/>
          </p:cNvSpPr>
          <p:nvPr>
            <p:ph type="title"/>
          </p:nvPr>
        </p:nvSpPr>
        <p:spPr>
          <a:xfrm>
            <a:off x="728870" y="444932"/>
            <a:ext cx="10624930" cy="594137"/>
          </a:xfrm>
          <a:prstGeom prst="rect">
            <a:avLst/>
          </a:prstGeom>
          <a:noFill/>
        </p:spPr>
        <p:txBody>
          <a:bodyPr wrap="square">
            <a:spAutoFit/>
          </a:bodyPr>
          <a:lstStyle/>
          <a:p>
            <a:r>
              <a:rPr lang="en-US" sz="3600" dirty="0">
                <a:solidFill>
                  <a:schemeClr val="tx2">
                    <a:lumMod val="75000"/>
                    <a:lumOff val="25000"/>
                  </a:schemeClr>
                </a:solidFill>
              </a:rPr>
              <a:t>Use your diagnostic codes of symptoms and complains </a:t>
            </a:r>
            <a:endParaRPr lang="en-US" sz="3600" dirty="0"/>
          </a:p>
        </p:txBody>
      </p:sp>
      <p:pic>
        <p:nvPicPr>
          <p:cNvPr id="8" name="Picture 7">
            <a:extLst>
              <a:ext uri="{FF2B5EF4-FFF2-40B4-BE49-F238E27FC236}">
                <a16:creationId xmlns:a16="http://schemas.microsoft.com/office/drawing/2014/main" id="{7125D729-ADB1-E092-6E81-271AD94FB41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6814929" y="3677478"/>
            <a:ext cx="4366593" cy="2735590"/>
          </a:xfrm>
          <a:prstGeom prst="rect">
            <a:avLst/>
          </a:prstGeom>
          <a:ln w="88900" cap="sq" cmpd="thickThin">
            <a:solidFill>
              <a:srgbClr val="000000"/>
            </a:solidFill>
            <a:prstDash val="solid"/>
            <a:miter lim="800000"/>
          </a:ln>
          <a:effectLst>
            <a:innerShdw blurRad="76200">
              <a:srgbClr val="000000"/>
            </a:innerShdw>
          </a:effectLst>
        </p:spPr>
      </p:pic>
      <p:sp>
        <p:nvSpPr>
          <p:cNvPr id="9" name="TextBox 8">
            <a:extLst>
              <a:ext uri="{FF2B5EF4-FFF2-40B4-BE49-F238E27FC236}">
                <a16:creationId xmlns:a16="http://schemas.microsoft.com/office/drawing/2014/main" id="{721CD8C7-9BA2-D308-5EE5-FD2F742724F8}"/>
              </a:ext>
            </a:extLst>
          </p:cNvPr>
          <p:cNvSpPr txBox="1"/>
          <p:nvPr/>
        </p:nvSpPr>
        <p:spPr>
          <a:xfrm>
            <a:off x="1192696" y="4022035"/>
            <a:ext cx="4200939" cy="1600438"/>
          </a:xfrm>
          <a:prstGeom prst="rect">
            <a:avLst/>
          </a:prstGeom>
          <a:noFill/>
        </p:spPr>
        <p:txBody>
          <a:bodyPr wrap="square" rtlCol="0">
            <a:spAutoFit/>
          </a:bodyPr>
          <a:lstStyle/>
          <a:p>
            <a:r>
              <a:rPr lang="en-US" sz="1400" b="0" i="0" dirty="0">
                <a:solidFill>
                  <a:srgbClr val="212529"/>
                </a:solidFill>
                <a:effectLst/>
              </a:rPr>
              <a:t>According to </a:t>
            </a:r>
            <a:r>
              <a:rPr lang="en-US" sz="1400" b="0" i="0" u="none" strike="noStrike" dirty="0">
                <a:solidFill>
                  <a:srgbClr val="4F226C"/>
                </a:solidFill>
                <a:effectLst/>
                <a:hlinkClick r:id="rId4"/>
              </a:rPr>
              <a:t>ICD-10-CM Guidelines Section II,H, Uncertain Diagnosis</a:t>
            </a:r>
            <a:r>
              <a:rPr lang="en-US" sz="1400" b="0" i="0" dirty="0">
                <a:solidFill>
                  <a:srgbClr val="212529"/>
                </a:solidFill>
                <a:effectLst/>
              </a:rPr>
              <a:t>, correct coding would be to code the signs, symptoms, and abnormal clinical and lab findings using codes </a:t>
            </a:r>
            <a:r>
              <a:rPr lang="en-US" sz="1400" b="0" i="0" u="none" strike="noStrike" dirty="0">
                <a:solidFill>
                  <a:srgbClr val="4F226C"/>
                </a:solidFill>
                <a:effectLst/>
                <a:hlinkClick r:id="rId5"/>
              </a:rPr>
              <a:t>R00-R99</a:t>
            </a:r>
            <a:r>
              <a:rPr lang="en-US" sz="1400" b="0" i="0" dirty="0">
                <a:solidFill>
                  <a:srgbClr val="212529"/>
                </a:solidFill>
                <a:effectLst/>
              </a:rPr>
              <a:t> from Chapter 18. These are the </a:t>
            </a:r>
            <a:r>
              <a:rPr lang="en-US" sz="1400" b="1" i="0" dirty="0">
                <a:solidFill>
                  <a:srgbClr val="212529"/>
                </a:solidFill>
                <a:effectLst/>
              </a:rPr>
              <a:t>only acceptable outpatient codes </a:t>
            </a:r>
            <a:r>
              <a:rPr lang="en-US" sz="1400" b="1" i="1" dirty="0">
                <a:solidFill>
                  <a:srgbClr val="212529"/>
                </a:solidFill>
                <a:effectLst/>
              </a:rPr>
              <a:t>when a diagnosis has not been firmly established.</a:t>
            </a:r>
            <a:endParaRPr lang="en-US" sz="1400" dirty="0"/>
          </a:p>
        </p:txBody>
      </p:sp>
    </p:spTree>
    <p:extLst>
      <p:ext uri="{BB962C8B-B14F-4D97-AF65-F5344CB8AC3E}">
        <p14:creationId xmlns:p14="http://schemas.microsoft.com/office/powerpoint/2010/main" val="37768524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E5420F8-6167-7F9E-F57D-A663A0CD1A89}"/>
              </a:ext>
            </a:extLst>
          </p:cNvPr>
          <p:cNvSpPr txBox="1"/>
          <p:nvPr/>
        </p:nvSpPr>
        <p:spPr>
          <a:xfrm>
            <a:off x="7289074" y="2922373"/>
            <a:ext cx="4064725" cy="3206714"/>
          </a:xfrm>
          <a:prstGeom prst="rect">
            <a:avLst/>
          </a:prstGeom>
        </p:spPr>
        <p:txBody>
          <a:bodyPr vert="horz" lIns="91440" tIns="45720" rIns="91440" bIns="45720" rtlCol="0">
            <a:normAutofit/>
          </a:bodyPr>
          <a:lstStyle/>
          <a:p>
            <a:pPr>
              <a:lnSpc>
                <a:spcPct val="90000"/>
              </a:lnSpc>
              <a:spcAft>
                <a:spcPts val="600"/>
              </a:spcAft>
            </a:pPr>
            <a:endParaRPr lang="en-US" sz="2000" dirty="0"/>
          </a:p>
        </p:txBody>
      </p:sp>
      <p:pic>
        <p:nvPicPr>
          <p:cNvPr id="18" name="Picture 17">
            <a:extLst>
              <a:ext uri="{FF2B5EF4-FFF2-40B4-BE49-F238E27FC236}">
                <a16:creationId xmlns:a16="http://schemas.microsoft.com/office/drawing/2014/main" id="{A0B5F43B-CDE9-A012-9553-F2F32C6AA1D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844260" y="470452"/>
            <a:ext cx="5609661" cy="6091053"/>
          </a:xfrm>
          <a:prstGeom prst="rect">
            <a:avLst/>
          </a:prstGeom>
        </p:spPr>
      </p:pic>
      <p:sp>
        <p:nvSpPr>
          <p:cNvPr id="6" name="TextBox 5">
            <a:hlinkClick r:id="rId4" action="ppaction://hlinksldjump"/>
            <a:extLst>
              <a:ext uri="{FF2B5EF4-FFF2-40B4-BE49-F238E27FC236}">
                <a16:creationId xmlns:a16="http://schemas.microsoft.com/office/drawing/2014/main" id="{8D083371-06C3-81A7-C534-FF7E3A817FEE}"/>
              </a:ext>
            </a:extLst>
          </p:cNvPr>
          <p:cNvSpPr txBox="1"/>
          <p:nvPr/>
        </p:nvSpPr>
        <p:spPr>
          <a:xfrm>
            <a:off x="7006281" y="3258184"/>
            <a:ext cx="2535284" cy="341632"/>
          </a:xfrm>
          <a:prstGeom prst="rect">
            <a:avLst/>
          </a:prstGeom>
          <a:noFill/>
        </p:spPr>
        <p:txBody>
          <a:bodyPr wrap="square">
            <a:spAutoFit/>
          </a:bodyPr>
          <a:lstStyle/>
          <a:p>
            <a:pPr>
              <a:lnSpc>
                <a:spcPct val="90000"/>
              </a:lnSpc>
              <a:spcAft>
                <a:spcPts val="600"/>
              </a:spcAft>
            </a:pPr>
            <a:r>
              <a:rPr lang="en-US" sz="1800" b="0" i="0" dirty="0">
                <a:effectLst/>
                <a:hlinkClick r:id="rId5"/>
              </a:rPr>
              <a:t>https://pdf.ac/X2r0g</a:t>
            </a:r>
            <a:endParaRPr lang="en-US" sz="1800" dirty="0"/>
          </a:p>
        </p:txBody>
      </p:sp>
    </p:spTree>
    <p:extLst>
      <p:ext uri="{BB962C8B-B14F-4D97-AF65-F5344CB8AC3E}">
        <p14:creationId xmlns:p14="http://schemas.microsoft.com/office/powerpoint/2010/main" val="24863736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94522" y="1630016"/>
            <a:ext cx="2769704" cy="4309769"/>
          </a:xfrm>
          <a:prstGeom prst="rect">
            <a:avLst/>
          </a:prstGeom>
        </p:spPr>
      </p:pic>
      <p:sp>
        <p:nvSpPr>
          <p:cNvPr id="3" name="object 3"/>
          <p:cNvSpPr txBox="1">
            <a:spLocks noGrp="1"/>
          </p:cNvSpPr>
          <p:nvPr>
            <p:ph type="title"/>
          </p:nvPr>
        </p:nvSpPr>
        <p:spPr>
          <a:prstGeom prst="rect">
            <a:avLst/>
          </a:prstGeom>
        </p:spPr>
        <p:txBody>
          <a:bodyPr vert="horz" wrap="square" lIns="0" tIns="12065" rIns="0" bIns="0" rtlCol="0">
            <a:spAutoFit/>
          </a:bodyPr>
          <a:lstStyle/>
          <a:p>
            <a:pPr marL="1558290">
              <a:lnSpc>
                <a:spcPct val="100000"/>
              </a:lnSpc>
              <a:spcBef>
                <a:spcPts val="95"/>
              </a:spcBef>
            </a:pPr>
            <a:r>
              <a:rPr spc="-30" dirty="0"/>
              <a:t>CHANGING</a:t>
            </a:r>
            <a:r>
              <a:rPr spc="-290" dirty="0"/>
              <a:t> </a:t>
            </a:r>
            <a:r>
              <a:rPr spc="-25" dirty="0"/>
              <a:t>THE</a:t>
            </a:r>
            <a:r>
              <a:rPr spc="-330" dirty="0"/>
              <a:t> </a:t>
            </a:r>
            <a:r>
              <a:rPr spc="-210" dirty="0"/>
              <a:t>WAY</a:t>
            </a:r>
            <a:r>
              <a:rPr spc="-395" dirty="0"/>
              <a:t> </a:t>
            </a:r>
            <a:r>
              <a:rPr spc="-100" dirty="0"/>
              <a:t>YOU</a:t>
            </a:r>
            <a:r>
              <a:rPr spc="-320" dirty="0"/>
              <a:t> </a:t>
            </a:r>
            <a:r>
              <a:rPr spc="-10" dirty="0"/>
              <a:t>THINK</a:t>
            </a:r>
          </a:p>
        </p:txBody>
      </p:sp>
      <p:pic>
        <p:nvPicPr>
          <p:cNvPr id="4" name="object 2"/>
          <p:cNvPicPr/>
          <p:nvPr/>
        </p:nvPicPr>
        <p:blipFill>
          <a:blip r:embed="rId3" cstate="print"/>
          <a:stretch>
            <a:fillRect/>
          </a:stretch>
        </p:blipFill>
        <p:spPr>
          <a:xfrm>
            <a:off x="6221895" y="1519501"/>
            <a:ext cx="5824331" cy="4973374"/>
          </a:xfrm>
          <a:prstGeom prst="rect">
            <a:avLst/>
          </a:prstGeom>
        </p:spPr>
      </p:pic>
      <p:sp>
        <p:nvSpPr>
          <p:cNvPr id="5" name="Arrow: Left-Right 4">
            <a:extLst>
              <a:ext uri="{FF2B5EF4-FFF2-40B4-BE49-F238E27FC236}">
                <a16:creationId xmlns:a16="http://schemas.microsoft.com/office/drawing/2014/main" id="{44637E6C-543B-6929-70DE-225B69A77611}"/>
              </a:ext>
            </a:extLst>
          </p:cNvPr>
          <p:cNvSpPr/>
          <p:nvPr/>
        </p:nvSpPr>
        <p:spPr>
          <a:xfrm>
            <a:off x="3720548" y="3478696"/>
            <a:ext cx="1918252" cy="484632"/>
          </a:xfrm>
          <a:prstGeom prst="leftRightArrow">
            <a:avLst/>
          </a:prstGeom>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715822671"/>
              </p:ext>
            </p:extLst>
          </p:nvPr>
        </p:nvGraphicFramePr>
        <p:xfrm>
          <a:off x="680322" y="2336874"/>
          <a:ext cx="9613861" cy="35993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lstStyle/>
          <a:p>
            <a:r>
              <a:rPr lang="en-US" dirty="0">
                <a:solidFill>
                  <a:schemeClr val="tx2">
                    <a:lumMod val="75000"/>
                    <a:lumOff val="25000"/>
                  </a:schemeClr>
                </a:solidFill>
              </a:rPr>
              <a:t>GUM DISEASE: OUR #1 CONCERN</a:t>
            </a:r>
          </a:p>
        </p:txBody>
      </p:sp>
    </p:spTree>
    <p:extLst>
      <p:ext uri="{BB962C8B-B14F-4D97-AF65-F5344CB8AC3E}">
        <p14:creationId xmlns:p14="http://schemas.microsoft.com/office/powerpoint/2010/main" val="1552684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CBFBC-BC2E-E7AA-5019-790F65973190}"/>
              </a:ext>
            </a:extLst>
          </p:cNvPr>
          <p:cNvSpPr>
            <a:spLocks noGrp="1"/>
          </p:cNvSpPr>
          <p:nvPr>
            <p:ph type="title"/>
          </p:nvPr>
        </p:nvSpPr>
        <p:spPr/>
        <p:txBody>
          <a:bodyPr/>
          <a:lstStyle/>
          <a:p>
            <a:r>
              <a:rPr lang="en-US" dirty="0"/>
              <a:t>Benefit Breakdown</a:t>
            </a:r>
          </a:p>
        </p:txBody>
      </p:sp>
      <p:pic>
        <p:nvPicPr>
          <p:cNvPr id="4" name="Content Placeholder 3">
            <a:extLst>
              <a:ext uri="{FF2B5EF4-FFF2-40B4-BE49-F238E27FC236}">
                <a16:creationId xmlns:a16="http://schemas.microsoft.com/office/drawing/2014/main" id="{B38A7B33-E41C-4FA4-C0D7-38C64BE62753}"/>
              </a:ext>
            </a:extLst>
          </p:cNvPr>
          <p:cNvPicPr>
            <a:picLocks noGrp="1" noChangeAspect="1"/>
          </p:cNvPicPr>
          <p:nvPr>
            <p:ph idx="1"/>
          </p:nvPr>
        </p:nvPicPr>
        <p:blipFill rotWithShape="1">
          <a:blip r:embed="rId2"/>
          <a:srcRect r="22710" b="-1"/>
          <a:stretch/>
        </p:blipFill>
        <p:spPr>
          <a:xfrm>
            <a:off x="6539766" y="365125"/>
            <a:ext cx="5003723" cy="4935228"/>
          </a:xfrm>
          <a:prstGeom prst="rect">
            <a:avLst/>
          </a:prstGeom>
          <a:ln>
            <a:noFill/>
          </a:ln>
          <a:effectLst/>
        </p:spPr>
      </p:pic>
      <p:pic>
        <p:nvPicPr>
          <p:cNvPr id="6" name="Picture 5" descr="A rainbow colored umbrella on a black background">
            <a:extLst>
              <a:ext uri="{FF2B5EF4-FFF2-40B4-BE49-F238E27FC236}">
                <a16:creationId xmlns:a16="http://schemas.microsoft.com/office/drawing/2014/main" id="{9A0FE25E-15FA-42BE-47C5-64427DE4280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02045" y="1494150"/>
            <a:ext cx="6148032" cy="4462279"/>
          </a:xfrm>
          <a:prstGeom prst="rect">
            <a:avLst/>
          </a:prstGeom>
        </p:spPr>
      </p:pic>
    </p:spTree>
    <p:extLst>
      <p:ext uri="{BB962C8B-B14F-4D97-AF65-F5344CB8AC3E}">
        <p14:creationId xmlns:p14="http://schemas.microsoft.com/office/powerpoint/2010/main" val="23808813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BA3D5-06FB-D0AD-D8B9-1026DFA631C3}"/>
              </a:ext>
            </a:extLst>
          </p:cNvPr>
          <p:cNvSpPr>
            <a:spLocks noGrp="1"/>
          </p:cNvSpPr>
          <p:nvPr>
            <p:ph type="title"/>
          </p:nvPr>
        </p:nvSpPr>
        <p:spPr/>
        <p:txBody>
          <a:bodyPr/>
          <a:lstStyle/>
          <a:p>
            <a:r>
              <a:rPr lang="en-US" dirty="0">
                <a:solidFill>
                  <a:schemeClr val="tx2">
                    <a:lumMod val="75000"/>
                    <a:lumOff val="25000"/>
                  </a:schemeClr>
                </a:solidFill>
              </a:rPr>
              <a:t>ICD Code Format</a:t>
            </a:r>
          </a:p>
        </p:txBody>
      </p:sp>
      <p:sp>
        <p:nvSpPr>
          <p:cNvPr id="3" name="Content Placeholder 2">
            <a:extLst>
              <a:ext uri="{FF2B5EF4-FFF2-40B4-BE49-F238E27FC236}">
                <a16:creationId xmlns:a16="http://schemas.microsoft.com/office/drawing/2014/main" id="{5F631491-0008-B74D-D469-7F2511E562F9}"/>
              </a:ext>
            </a:extLst>
          </p:cNvPr>
          <p:cNvSpPr>
            <a:spLocks noGrp="1"/>
          </p:cNvSpPr>
          <p:nvPr>
            <p:ph idx="1"/>
          </p:nvPr>
        </p:nvSpPr>
        <p:spPr>
          <a:xfrm>
            <a:off x="838200" y="1305339"/>
            <a:ext cx="10515600" cy="4871624"/>
          </a:xfrm>
        </p:spPr>
        <p:txBody>
          <a:bodyPr>
            <a:normAutofit/>
          </a:bodyPr>
          <a:lstStyle/>
          <a:p>
            <a:r>
              <a:rPr lang="en-US" sz="1800" dirty="0"/>
              <a:t>The ICD-10-CM Tabular List contains categories, subcategories and codes, which are combinations of letters, numbers or both.</a:t>
            </a:r>
          </a:p>
          <a:p>
            <a:r>
              <a:rPr lang="en-US" sz="1800" dirty="0"/>
              <a:t>All categories are 3 characters, </a:t>
            </a:r>
          </a:p>
          <a:p>
            <a:r>
              <a:rPr lang="en-US" sz="1800" dirty="0"/>
              <a:t>Subcategories are either 4 or 5</a:t>
            </a:r>
          </a:p>
          <a:p>
            <a:r>
              <a:rPr lang="en-US" sz="1800" dirty="0"/>
              <a:t>Codes may be 3,4,5,6,7 characters: the decimal point is not included in the character count.</a:t>
            </a:r>
          </a:p>
          <a:p>
            <a:r>
              <a:rPr lang="en-US" sz="1800" dirty="0"/>
              <a:t>Only complete codes are permissible for reporting, and any applicable 7</a:t>
            </a:r>
            <a:r>
              <a:rPr lang="en-US" sz="1800" baseline="30000" dirty="0"/>
              <a:t>th</a:t>
            </a:r>
            <a:r>
              <a:rPr lang="en-US" sz="1800" dirty="0"/>
              <a:t> character must be assigned.</a:t>
            </a:r>
          </a:p>
          <a:p>
            <a:r>
              <a:rPr lang="en-US" sz="1800" dirty="0"/>
              <a:t>Some codes have a placeholder X which is for updating codes.</a:t>
            </a:r>
          </a:p>
          <a:p>
            <a:r>
              <a:rPr lang="en-US" sz="1800" dirty="0"/>
              <a:t>Some codes have a character that must always be the 7</a:t>
            </a:r>
            <a:r>
              <a:rPr lang="en-US" sz="1800" baseline="30000" dirty="0"/>
              <a:t>th</a:t>
            </a:r>
            <a:r>
              <a:rPr lang="en-US" sz="1800" dirty="0"/>
              <a:t> character, Accidents are always designated with a 7</a:t>
            </a:r>
            <a:r>
              <a:rPr lang="en-US" sz="1800" baseline="30000" dirty="0"/>
              <a:t>th</a:t>
            </a:r>
            <a:r>
              <a:rPr lang="en-US" sz="1800" dirty="0"/>
              <a:t> character.</a:t>
            </a:r>
          </a:p>
          <a:p>
            <a:r>
              <a:rPr lang="en-US" dirty="0">
                <a:hlinkClick r:id="rId2"/>
              </a:rPr>
              <a:t>https://youtu.be/BsRs6QLEZ6A</a:t>
            </a:r>
            <a:r>
              <a:rPr lang="en-US" dirty="0"/>
              <a:t>?</a:t>
            </a:r>
          </a:p>
          <a:p>
            <a:endParaRPr lang="en-US" dirty="0"/>
          </a:p>
        </p:txBody>
      </p:sp>
    </p:spTree>
    <p:extLst>
      <p:ext uri="{BB962C8B-B14F-4D97-AF65-F5344CB8AC3E}">
        <p14:creationId xmlns:p14="http://schemas.microsoft.com/office/powerpoint/2010/main" val="31295885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BAFD1051-7BAE-AF7B-FFCA-6AE08877FF61}"/>
              </a:ext>
            </a:extLst>
          </p:cNvPr>
          <p:cNvSpPr>
            <a:spLocks noGrp="1"/>
          </p:cNvSpPr>
          <p:nvPr>
            <p:ph type="title"/>
          </p:nvPr>
        </p:nvSpPr>
        <p:spPr/>
        <p:txBody>
          <a:bodyPr/>
          <a:lstStyle/>
          <a:p>
            <a:pPr eaLnBrk="1" hangingPunct="1"/>
            <a:r>
              <a:rPr lang="en-US" altLang="en-US" sz="4000" b="1">
                <a:solidFill>
                  <a:schemeClr val="tx2"/>
                </a:solidFill>
                <a:latin typeface="Times New Roman" panose="02020603050405020304" pitchFamily="18" charset="0"/>
                <a:cs typeface="Times New Roman" panose="02020603050405020304" pitchFamily="18" charset="0"/>
              </a:rPr>
              <a:t>Structure of ICD-10 PCS</a:t>
            </a:r>
            <a:br>
              <a:rPr lang="en-US" altLang="en-US" sz="2800" b="1">
                <a:solidFill>
                  <a:schemeClr val="tx2"/>
                </a:solidFill>
              </a:rPr>
            </a:br>
            <a:endParaRPr lang="en-US" altLang="en-US" sz="2800"/>
          </a:p>
        </p:txBody>
      </p:sp>
      <p:pic>
        <p:nvPicPr>
          <p:cNvPr id="38915" name="Picture 2" descr="Structure of ICD-10 PCS">
            <a:extLst>
              <a:ext uri="{FF2B5EF4-FFF2-40B4-BE49-F238E27FC236}">
                <a16:creationId xmlns:a16="http://schemas.microsoft.com/office/drawing/2014/main" id="{613A1613-B1FF-68B1-C0E0-3C75FF8DADC2}"/>
              </a:ext>
            </a:extLst>
          </p:cNvPr>
          <p:cNvPicPr>
            <a:picLocks noGrp="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057400" y="1600201"/>
            <a:ext cx="8077200" cy="4525963"/>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B73D8-26E6-2C03-D9E2-80DA6D8E3097}"/>
              </a:ext>
            </a:extLst>
          </p:cNvPr>
          <p:cNvSpPr>
            <a:spLocks noGrp="1"/>
          </p:cNvSpPr>
          <p:nvPr>
            <p:ph type="title"/>
          </p:nvPr>
        </p:nvSpPr>
        <p:spPr>
          <a:xfrm>
            <a:off x="762001" y="1141711"/>
            <a:ext cx="3234466" cy="3474364"/>
          </a:xfrm>
        </p:spPr>
        <p:txBody>
          <a:bodyPr vert="horz" lIns="91440" tIns="45720" rIns="91440" bIns="45720" rtlCol="0" anchor="t">
            <a:normAutofit/>
          </a:bodyPr>
          <a:lstStyle/>
          <a:p>
            <a:r>
              <a:rPr lang="en-US" sz="1200" b="0" i="0" kern="1200" dirty="0">
                <a:solidFill>
                  <a:schemeClr val="tx1"/>
                </a:solidFill>
                <a:effectLst/>
                <a:latin typeface="+mj-lt"/>
                <a:ea typeface="+mj-ea"/>
                <a:cs typeface="+mj-cs"/>
              </a:rPr>
              <a:t>How should a diagnosis be coded when the clinical documentation states: “probable,” “suspected,” “likely,” “questionable,” “possible,” or “still to be ruled out,” indicating uncertainty?</a:t>
            </a:r>
            <a:br>
              <a:rPr lang="en-US" sz="1200" b="0" i="0" kern="1200" dirty="0">
                <a:solidFill>
                  <a:schemeClr val="tx1"/>
                </a:solidFill>
                <a:effectLst/>
                <a:latin typeface="+mj-lt"/>
                <a:ea typeface="+mj-ea"/>
                <a:cs typeface="+mj-cs"/>
              </a:rPr>
            </a:br>
            <a:r>
              <a:rPr lang="en-US" sz="1200" b="0" i="0" kern="1200" dirty="0">
                <a:solidFill>
                  <a:schemeClr val="tx1"/>
                </a:solidFill>
                <a:effectLst/>
                <a:latin typeface="+mj-lt"/>
                <a:ea typeface="+mj-ea"/>
                <a:cs typeface="+mj-cs"/>
              </a:rPr>
              <a:t>According to </a:t>
            </a:r>
            <a:r>
              <a:rPr lang="en-US" sz="1200" b="0" i="0" u="none" strike="noStrike" kern="1200" dirty="0">
                <a:solidFill>
                  <a:schemeClr val="tx1"/>
                </a:solidFill>
                <a:effectLst/>
                <a:latin typeface="+mj-lt"/>
                <a:ea typeface="+mj-ea"/>
                <a:cs typeface="+mj-cs"/>
                <a:hlinkClick r:id="rId2"/>
              </a:rPr>
              <a:t>ICD-10-CM Guidelines Section II,H, Uncertain Diagnosis</a:t>
            </a:r>
            <a:r>
              <a:rPr lang="en-US" sz="1200" b="0" i="0" kern="1200" dirty="0">
                <a:solidFill>
                  <a:schemeClr val="tx1"/>
                </a:solidFill>
                <a:effectLst/>
                <a:latin typeface="+mj-lt"/>
                <a:ea typeface="+mj-ea"/>
                <a:cs typeface="+mj-cs"/>
              </a:rPr>
              <a:t>, correct coding would be to code the signs, symptoms, and abnormal clinical and lab findings using codes </a:t>
            </a:r>
            <a:r>
              <a:rPr lang="en-US" sz="1200" b="0" i="0" u="none" strike="noStrike" kern="1200" dirty="0">
                <a:solidFill>
                  <a:schemeClr val="tx1"/>
                </a:solidFill>
                <a:effectLst/>
                <a:latin typeface="+mj-lt"/>
                <a:ea typeface="+mj-ea"/>
                <a:cs typeface="+mj-cs"/>
                <a:hlinkClick r:id="rId3"/>
              </a:rPr>
              <a:t>R00-R99</a:t>
            </a:r>
            <a:r>
              <a:rPr lang="en-US" sz="1200" b="0" i="0" kern="1200" dirty="0">
                <a:solidFill>
                  <a:schemeClr val="tx1"/>
                </a:solidFill>
                <a:effectLst/>
                <a:latin typeface="+mj-lt"/>
                <a:ea typeface="+mj-ea"/>
                <a:cs typeface="+mj-cs"/>
              </a:rPr>
              <a:t> from Chapter 18. These are the </a:t>
            </a:r>
            <a:r>
              <a:rPr lang="en-US" sz="1200" b="1" i="0" kern="1200" dirty="0">
                <a:solidFill>
                  <a:schemeClr val="tx1"/>
                </a:solidFill>
                <a:effectLst/>
                <a:latin typeface="+mj-lt"/>
                <a:ea typeface="+mj-ea"/>
                <a:cs typeface="+mj-cs"/>
              </a:rPr>
              <a:t>only acceptable outpatient codes </a:t>
            </a:r>
            <a:r>
              <a:rPr lang="en-US" sz="1200" b="1" i="1" kern="1200" dirty="0">
                <a:solidFill>
                  <a:schemeClr val="tx1"/>
                </a:solidFill>
                <a:effectLst/>
                <a:latin typeface="+mj-lt"/>
                <a:ea typeface="+mj-ea"/>
                <a:cs typeface="+mj-cs"/>
              </a:rPr>
              <a:t>when a diagnosis has not been firmly established.</a:t>
            </a:r>
            <a:br>
              <a:rPr lang="en-US" sz="1400" b="0" i="0" kern="1200" dirty="0">
                <a:solidFill>
                  <a:schemeClr val="tx1"/>
                </a:solidFill>
                <a:effectLst/>
                <a:latin typeface="+mj-lt"/>
                <a:ea typeface="+mj-ea"/>
                <a:cs typeface="+mj-cs"/>
              </a:rPr>
            </a:br>
            <a:r>
              <a:rPr lang="en-US" sz="1400" b="0" i="0" kern="1200" dirty="0">
                <a:solidFill>
                  <a:schemeClr val="tx1"/>
                </a:solidFill>
                <a:effectLst/>
                <a:latin typeface="+mj-lt"/>
                <a:ea typeface="+mj-ea"/>
                <a:cs typeface="+mj-cs"/>
              </a:rPr>
              <a:t> </a:t>
            </a:r>
            <a:br>
              <a:rPr lang="en-US" sz="1400" b="0" i="0" kern="1200" dirty="0">
                <a:solidFill>
                  <a:schemeClr val="tx1"/>
                </a:solidFill>
                <a:effectLst/>
                <a:latin typeface="+mj-lt"/>
                <a:ea typeface="+mj-ea"/>
                <a:cs typeface="+mj-cs"/>
              </a:rPr>
            </a:br>
            <a:endParaRPr lang="en-US" sz="1400" kern="1200" dirty="0">
              <a:solidFill>
                <a:schemeClr val="tx1"/>
              </a:solidFill>
              <a:latin typeface="+mj-lt"/>
              <a:ea typeface="+mj-ea"/>
              <a:cs typeface="+mj-cs"/>
            </a:endParaRPr>
          </a:p>
        </p:txBody>
      </p:sp>
      <p:cxnSp>
        <p:nvCxnSpPr>
          <p:cNvPr id="10" name="Straight Connector 9">
            <a:extLst>
              <a:ext uri="{FF2B5EF4-FFF2-40B4-BE49-F238E27FC236}">
                <a16:creationId xmlns:a16="http://schemas.microsoft.com/office/drawing/2014/main" id="{33193FD5-6A49-7562-EA76-F15D42E158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5" name="Content Placeholder 4">
            <a:extLst>
              <a:ext uri="{FF2B5EF4-FFF2-40B4-BE49-F238E27FC236}">
                <a16:creationId xmlns:a16="http://schemas.microsoft.com/office/drawing/2014/main" id="{46849569-85F5-96A0-9C28-5291A7911C47}"/>
              </a:ext>
            </a:extLst>
          </p:cNvPr>
          <p:cNvPicPr>
            <a:picLocks noGrp="1" noChangeAspect="1"/>
          </p:cNvPicPr>
          <p:nvPr>
            <p:ph idx="1"/>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4615543" y="1106756"/>
            <a:ext cx="6711317" cy="4664365"/>
          </a:xfrm>
          <a:prstGeom prst="rect">
            <a:avLst/>
          </a:prstGeom>
        </p:spPr>
      </p:pic>
    </p:spTree>
    <p:extLst>
      <p:ext uri="{BB962C8B-B14F-4D97-AF65-F5344CB8AC3E}">
        <p14:creationId xmlns:p14="http://schemas.microsoft.com/office/powerpoint/2010/main" val="26801326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E554B-FE01-BB96-D8C4-EFCFF42E0855}"/>
              </a:ext>
            </a:extLst>
          </p:cNvPr>
          <p:cNvSpPr>
            <a:spLocks noGrp="1"/>
          </p:cNvSpPr>
          <p:nvPr>
            <p:ph type="title"/>
          </p:nvPr>
        </p:nvSpPr>
        <p:spPr>
          <a:xfrm>
            <a:off x="838200" y="365125"/>
            <a:ext cx="10515600" cy="562245"/>
          </a:xfrm>
        </p:spPr>
        <p:txBody>
          <a:bodyPr>
            <a:normAutofit fontScale="90000"/>
          </a:bodyPr>
          <a:lstStyle/>
          <a:p>
            <a:r>
              <a:rPr lang="en-US" dirty="0"/>
              <a:t>SOAP</a:t>
            </a:r>
          </a:p>
        </p:txBody>
      </p:sp>
      <p:pic>
        <p:nvPicPr>
          <p:cNvPr id="4" name="Content Placeholder 3">
            <a:extLst>
              <a:ext uri="{FF2B5EF4-FFF2-40B4-BE49-F238E27FC236}">
                <a16:creationId xmlns:a16="http://schemas.microsoft.com/office/drawing/2014/main" id="{0122CD51-4079-BB89-FD7C-2F4EBBC7D4FB}"/>
              </a:ext>
              <a:ext uri="{C183D7F6-B498-43B3-948B-1728B52AA6E4}">
                <adec:decorative xmlns:adec="http://schemas.microsoft.com/office/drawing/2017/decorative" val="1"/>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3774332" y="823609"/>
            <a:ext cx="5298332" cy="535335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5673947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69D47016-023F-44BD-981C-50E7A10A66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sketchy line">
            <a:extLst>
              <a:ext uri="{FF2B5EF4-FFF2-40B4-BE49-F238E27FC236}">
                <a16:creationId xmlns:a16="http://schemas.microsoft.com/office/drawing/2014/main" id="{6D8B37B0-0682-433E-BC8D-498C04ABD9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471415" y="1412748"/>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88880CD-0D0F-84B4-2358-1CED3411360A}"/>
              </a:ext>
            </a:extLst>
          </p:cNvPr>
          <p:cNvSpPr txBox="1"/>
          <p:nvPr/>
        </p:nvSpPr>
        <p:spPr>
          <a:xfrm>
            <a:off x="5541263" y="457200"/>
            <a:ext cx="6007608" cy="1929384"/>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200"/>
              <a:t>Using a low-level laser?</a:t>
            </a:r>
          </a:p>
        </p:txBody>
      </p:sp>
      <p:pic>
        <p:nvPicPr>
          <p:cNvPr id="5" name="Content Placeholder 4">
            <a:extLst>
              <a:ext uri="{FF2B5EF4-FFF2-40B4-BE49-F238E27FC236}">
                <a16:creationId xmlns:a16="http://schemas.microsoft.com/office/drawing/2014/main" id="{AE5C6BA6-64D2-0E21-449F-959700FA5299}"/>
              </a:ext>
            </a:extLst>
          </p:cNvPr>
          <p:cNvPicPr>
            <a:picLocks noGrp="1" noChangeAspect="1"/>
          </p:cNvPicPr>
          <p:nvPr>
            <p:ph idx="1"/>
          </p:nvPr>
        </p:nvPicPr>
        <p:blipFill>
          <a:blip r:embed="rId2"/>
          <a:stretch>
            <a:fillRect/>
          </a:stretch>
        </p:blipFill>
        <p:spPr>
          <a:xfrm>
            <a:off x="692604" y="1008529"/>
            <a:ext cx="3864403" cy="5239871"/>
          </a:xfrm>
          <a:prstGeom prst="rect">
            <a:avLst/>
          </a:prstGeom>
        </p:spPr>
      </p:pic>
      <p:pic>
        <p:nvPicPr>
          <p:cNvPr id="8" name="Picture 7" descr="A group of people in a room with lights&#10;&#10;Description automatically generated">
            <a:extLst>
              <a:ext uri="{FF2B5EF4-FFF2-40B4-BE49-F238E27FC236}">
                <a16:creationId xmlns:a16="http://schemas.microsoft.com/office/drawing/2014/main" id="{7B29F0AC-4770-CA22-179D-65517AB36DD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254496" y="3123926"/>
            <a:ext cx="5468112" cy="2570012"/>
          </a:xfrm>
          <a:prstGeom prst="rect">
            <a:avLst/>
          </a:prstGeom>
        </p:spPr>
      </p:pic>
    </p:spTree>
    <p:extLst>
      <p:ext uri="{BB962C8B-B14F-4D97-AF65-F5344CB8AC3E}">
        <p14:creationId xmlns:p14="http://schemas.microsoft.com/office/powerpoint/2010/main" val="27635157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D010A5-6FA9-360B-F8BC-F1C566F68919}"/>
              </a:ext>
            </a:extLst>
          </p:cNvPr>
          <p:cNvSpPr>
            <a:spLocks noGrp="1"/>
          </p:cNvSpPr>
          <p:nvPr>
            <p:ph type="title"/>
          </p:nvPr>
        </p:nvSpPr>
        <p:spPr>
          <a:xfrm>
            <a:off x="838200" y="1641752"/>
            <a:ext cx="4391025" cy="1323439"/>
          </a:xfrm>
        </p:spPr>
        <p:txBody>
          <a:bodyPr vert="horz" lIns="91440" tIns="45720" rIns="91440" bIns="45720" rtlCol="0" anchor="t">
            <a:normAutofit/>
          </a:bodyPr>
          <a:lstStyle/>
          <a:p>
            <a:r>
              <a:rPr lang="en-US" sz="3700" kern="1200" dirty="0">
                <a:solidFill>
                  <a:schemeClr val="bg1"/>
                </a:solidFill>
                <a:latin typeface="+mj-lt"/>
                <a:ea typeface="+mj-ea"/>
                <a:cs typeface="+mj-cs"/>
              </a:rPr>
              <a:t>Why Does TMD Need Diagnostic Codes?</a:t>
            </a:r>
          </a:p>
        </p:txBody>
      </p:sp>
      <p:sp>
        <p:nvSpPr>
          <p:cNvPr id="9" name="TextBox 8">
            <a:extLst>
              <a:ext uri="{FF2B5EF4-FFF2-40B4-BE49-F238E27FC236}">
                <a16:creationId xmlns:a16="http://schemas.microsoft.com/office/drawing/2014/main" id="{D0A3BBBD-0FAA-23AE-8DB9-BAB7180B3688}"/>
              </a:ext>
            </a:extLst>
          </p:cNvPr>
          <p:cNvSpPr txBox="1"/>
          <p:nvPr/>
        </p:nvSpPr>
        <p:spPr>
          <a:xfrm>
            <a:off x="838200" y="3146400"/>
            <a:ext cx="4391025" cy="2454300"/>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400">
                <a:solidFill>
                  <a:schemeClr val="bg1">
                    <a:alpha val="80000"/>
                  </a:schemeClr>
                </a:solidFill>
              </a:rPr>
              <a:t>What did this patient call your office for?  </a:t>
            </a:r>
          </a:p>
          <a:p>
            <a:pPr indent="-228600">
              <a:lnSpc>
                <a:spcPct val="90000"/>
              </a:lnSpc>
              <a:spcAft>
                <a:spcPts val="600"/>
              </a:spcAft>
              <a:buFont typeface="Arial" panose="020B0604020202020204" pitchFamily="34" charset="0"/>
              <a:buChar char="•"/>
            </a:pPr>
            <a:r>
              <a:rPr lang="en-US" sz="2400">
                <a:solidFill>
                  <a:schemeClr val="bg1">
                    <a:alpha val="80000"/>
                  </a:schemeClr>
                </a:solidFill>
              </a:rPr>
              <a:t>Why does it matter?</a:t>
            </a:r>
          </a:p>
          <a:p>
            <a:pPr indent="-228600">
              <a:lnSpc>
                <a:spcPct val="90000"/>
              </a:lnSpc>
              <a:spcAft>
                <a:spcPts val="600"/>
              </a:spcAft>
              <a:buFont typeface="Arial" panose="020B0604020202020204" pitchFamily="34" charset="0"/>
              <a:buChar char="•"/>
            </a:pPr>
            <a:r>
              <a:rPr lang="en-US" sz="2400">
                <a:solidFill>
                  <a:schemeClr val="bg1">
                    <a:alpha val="80000"/>
                  </a:schemeClr>
                </a:solidFill>
              </a:rPr>
              <a:t>What can you do if she gives you this information on the phone?</a:t>
            </a:r>
          </a:p>
        </p:txBody>
      </p:sp>
      <p:pic>
        <p:nvPicPr>
          <p:cNvPr id="8" name="Content Placeholder 7">
            <a:extLst>
              <a:ext uri="{FF2B5EF4-FFF2-40B4-BE49-F238E27FC236}">
                <a16:creationId xmlns:a16="http://schemas.microsoft.com/office/drawing/2014/main" id="{145786F9-59B6-AF12-8B9E-D71A4FB8E7C4}"/>
              </a:ext>
            </a:extLst>
          </p:cNvPr>
          <p:cNvPicPr>
            <a:picLocks noGrp="1" noChangeAspect="1"/>
          </p:cNvPicPr>
          <p:nvPr>
            <p:ph idx="1"/>
          </p:nvPr>
        </p:nvPicPr>
        <p:blipFill>
          <a:blip r:embed="rId2"/>
          <a:stretch>
            <a:fillRect/>
          </a:stretch>
        </p:blipFill>
        <p:spPr>
          <a:xfrm>
            <a:off x="6095999" y="1443198"/>
            <a:ext cx="5260976" cy="3932580"/>
          </a:xfrm>
          <a:prstGeom prst="rect">
            <a:avLst/>
          </a:prstGeom>
        </p:spPr>
      </p:pic>
    </p:spTree>
    <p:extLst>
      <p:ext uri="{BB962C8B-B14F-4D97-AF65-F5344CB8AC3E}">
        <p14:creationId xmlns:p14="http://schemas.microsoft.com/office/powerpoint/2010/main" val="24009645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5568A-0F01-1B89-0100-7D5F5D0FB598}"/>
              </a:ext>
            </a:extLst>
          </p:cNvPr>
          <p:cNvSpPr>
            <a:spLocks noGrp="1"/>
          </p:cNvSpPr>
          <p:nvPr>
            <p:ph type="title"/>
          </p:nvPr>
        </p:nvSpPr>
        <p:spPr/>
        <p:txBody>
          <a:bodyPr/>
          <a:lstStyle/>
          <a:p>
            <a:r>
              <a:rPr lang="en-US" dirty="0"/>
              <a:t>Diagnostic Codes for TMD This is Medical Billing since there are laws for each state!</a:t>
            </a:r>
          </a:p>
        </p:txBody>
      </p:sp>
      <p:graphicFrame>
        <p:nvGraphicFramePr>
          <p:cNvPr id="4" name="Content Placeholder 3">
            <a:extLst>
              <a:ext uri="{FF2B5EF4-FFF2-40B4-BE49-F238E27FC236}">
                <a16:creationId xmlns:a16="http://schemas.microsoft.com/office/drawing/2014/main" id="{A2705328-148E-EB60-AA6E-F16F1ED432C2}"/>
              </a:ext>
            </a:extLst>
          </p:cNvPr>
          <p:cNvGraphicFramePr>
            <a:graphicFrameLocks noGrp="1"/>
          </p:cNvGraphicFramePr>
          <p:nvPr>
            <p:ph idx="1"/>
            <p:extLst>
              <p:ext uri="{D42A27DB-BD31-4B8C-83A1-F6EECF244321}">
                <p14:modId xmlns:p14="http://schemas.microsoft.com/office/powerpoint/2010/main" val="202536282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283710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698E8-4660-5911-BFE6-5241C75D97C9}"/>
              </a:ext>
            </a:extLst>
          </p:cNvPr>
          <p:cNvSpPr>
            <a:spLocks noGrp="1"/>
          </p:cNvSpPr>
          <p:nvPr>
            <p:ph type="title"/>
          </p:nvPr>
        </p:nvSpPr>
        <p:spPr>
          <a:xfrm>
            <a:off x="838200" y="365125"/>
            <a:ext cx="10515600" cy="750313"/>
          </a:xfrm>
        </p:spPr>
        <p:txBody>
          <a:bodyPr>
            <a:normAutofit/>
          </a:bodyPr>
          <a:lstStyle/>
          <a:p>
            <a:r>
              <a:rPr lang="en-US" sz="1800" dirty="0"/>
              <a:t>Periodontal ICD-Codes Before you can code you will need to know:</a:t>
            </a:r>
          </a:p>
        </p:txBody>
      </p:sp>
      <p:sp>
        <p:nvSpPr>
          <p:cNvPr id="9" name="TextBox 8">
            <a:extLst>
              <a:ext uri="{FF2B5EF4-FFF2-40B4-BE49-F238E27FC236}">
                <a16:creationId xmlns:a16="http://schemas.microsoft.com/office/drawing/2014/main" id="{85A75DB9-E3DF-7211-7ACD-9D011E8010B9}"/>
              </a:ext>
            </a:extLst>
          </p:cNvPr>
          <p:cNvSpPr txBox="1"/>
          <p:nvPr/>
        </p:nvSpPr>
        <p:spPr>
          <a:xfrm>
            <a:off x="1653703" y="1556425"/>
            <a:ext cx="8048015" cy="3970318"/>
          </a:xfrm>
          <a:prstGeom prst="rect">
            <a:avLst/>
          </a:prstGeom>
          <a:noFill/>
        </p:spPr>
        <p:txBody>
          <a:bodyPr wrap="square">
            <a:spAutoFit/>
          </a:bodyPr>
          <a:lstStyle/>
          <a:p>
            <a:pPr algn="l"/>
            <a:r>
              <a:rPr lang="en-US" sz="1400" b="1" i="0" dirty="0">
                <a:solidFill>
                  <a:srgbClr val="212529"/>
                </a:solidFill>
                <a:effectLst/>
                <a:highlight>
                  <a:srgbClr val="FFFFFF"/>
                </a:highlight>
              </a:rPr>
              <a:t>Periodontitis</a:t>
            </a:r>
            <a:r>
              <a:rPr lang="en-US" sz="1400" b="0" i="0" dirty="0">
                <a:solidFill>
                  <a:srgbClr val="212529"/>
                </a:solidFill>
                <a:effectLst/>
                <a:highlight>
                  <a:srgbClr val="FFFFFF"/>
                </a:highlight>
              </a:rPr>
              <a:t> (gum disease) is infection and inflammation of the gums, which causes damage to the bone of the teeth. Whereas </a:t>
            </a:r>
            <a:r>
              <a:rPr lang="en-US" sz="1400" b="1" i="0" dirty="0">
                <a:solidFill>
                  <a:srgbClr val="212529"/>
                </a:solidFill>
                <a:effectLst/>
                <a:highlight>
                  <a:srgbClr val="FFFFFF"/>
                </a:highlight>
              </a:rPr>
              <a:t>chronic</a:t>
            </a:r>
            <a:r>
              <a:rPr lang="en-US" sz="1400" b="0" i="0" dirty="0">
                <a:solidFill>
                  <a:srgbClr val="212529"/>
                </a:solidFill>
                <a:effectLst/>
                <a:highlight>
                  <a:srgbClr val="FFFFFF"/>
                </a:highlight>
              </a:rPr>
              <a:t> periodontitis is more common and manifests in adults, </a:t>
            </a:r>
            <a:r>
              <a:rPr lang="en-US" sz="1400" b="1" i="0" dirty="0">
                <a:solidFill>
                  <a:srgbClr val="212529"/>
                </a:solidFill>
                <a:effectLst/>
                <a:highlight>
                  <a:srgbClr val="FFFFFF"/>
                </a:highlight>
              </a:rPr>
              <a:t>aggressive</a:t>
            </a:r>
            <a:r>
              <a:rPr lang="en-US" sz="1400" b="0" i="0" dirty="0">
                <a:solidFill>
                  <a:srgbClr val="212529"/>
                </a:solidFill>
                <a:effectLst/>
                <a:highlight>
                  <a:srgbClr val="FFFFFF"/>
                </a:highlight>
              </a:rPr>
              <a:t> (acute) periodontitis presents during anywhere from childhood to early adulthood. </a:t>
            </a:r>
            <a:r>
              <a:rPr lang="en-US" sz="1400" b="1" i="0" dirty="0">
                <a:solidFill>
                  <a:srgbClr val="212529"/>
                </a:solidFill>
                <a:effectLst/>
                <a:highlight>
                  <a:srgbClr val="FFFFFF"/>
                </a:highlight>
              </a:rPr>
              <a:t>Pericoronitis</a:t>
            </a:r>
            <a:r>
              <a:rPr lang="en-US" sz="1400" b="0" i="0" dirty="0">
                <a:solidFill>
                  <a:srgbClr val="212529"/>
                </a:solidFill>
                <a:effectLst/>
                <a:highlight>
                  <a:srgbClr val="FFFFFF"/>
                </a:highlight>
              </a:rPr>
              <a:t>, which is gum inflammation around partially erupted teeth (teeth which are just beginning to surface), most often occurs around wisdom teeth and is classified in ICD-10-CM under "Periodontitis".</a:t>
            </a:r>
          </a:p>
          <a:p>
            <a:pPr algn="l"/>
            <a:r>
              <a:rPr lang="en-US" sz="1400" b="0" i="0" dirty="0">
                <a:solidFill>
                  <a:srgbClr val="212529"/>
                </a:solidFill>
                <a:effectLst/>
                <a:highlight>
                  <a:srgbClr val="FFFFFF"/>
                </a:highlight>
              </a:rPr>
              <a:t>Periodontitis can be localized or generalized:</a:t>
            </a:r>
          </a:p>
          <a:p>
            <a:pPr algn="l">
              <a:buFont typeface="Arial" panose="020B0604020202020204" pitchFamily="34" charset="0"/>
              <a:buChar char="•"/>
            </a:pPr>
            <a:r>
              <a:rPr lang="en-US" sz="1400" b="1" i="0" dirty="0">
                <a:solidFill>
                  <a:srgbClr val="FF0000"/>
                </a:solidFill>
                <a:effectLst/>
                <a:highlight>
                  <a:srgbClr val="FFFFFF"/>
                </a:highlight>
              </a:rPr>
              <a:t>Localized</a:t>
            </a:r>
            <a:r>
              <a:rPr lang="en-US" sz="1400" b="0" i="0" dirty="0">
                <a:solidFill>
                  <a:srgbClr val="FF0000"/>
                </a:solidFill>
                <a:effectLst/>
                <a:highlight>
                  <a:srgbClr val="FFFFFF"/>
                </a:highlight>
              </a:rPr>
              <a:t>, involving one or two permanent teeth</a:t>
            </a:r>
          </a:p>
          <a:p>
            <a:pPr algn="l">
              <a:buFont typeface="Arial" panose="020B0604020202020204" pitchFamily="34" charset="0"/>
              <a:buChar char="•"/>
            </a:pPr>
            <a:r>
              <a:rPr lang="en-US" sz="1400" b="1" i="0" dirty="0">
                <a:solidFill>
                  <a:srgbClr val="FF0000"/>
                </a:solidFill>
                <a:effectLst/>
                <a:highlight>
                  <a:srgbClr val="FFFFFF"/>
                </a:highlight>
              </a:rPr>
              <a:t>Generalized</a:t>
            </a:r>
            <a:r>
              <a:rPr lang="en-US" sz="1400" b="0" i="0" dirty="0">
                <a:solidFill>
                  <a:srgbClr val="FF0000"/>
                </a:solidFill>
                <a:effectLst/>
                <a:highlight>
                  <a:srgbClr val="FFFFFF"/>
                </a:highlight>
              </a:rPr>
              <a:t>, involving three or more permanent teeth</a:t>
            </a:r>
          </a:p>
          <a:p>
            <a:pPr algn="l">
              <a:buFont typeface="Arial" panose="020B0604020202020204" pitchFamily="34" charset="0"/>
              <a:buChar char="•"/>
            </a:pPr>
            <a:endParaRPr lang="en-US" sz="1400" b="0" i="0" dirty="0">
              <a:solidFill>
                <a:srgbClr val="FF0000"/>
              </a:solidFill>
              <a:effectLst/>
              <a:highlight>
                <a:srgbClr val="FFFFFF"/>
              </a:highlight>
            </a:endParaRPr>
          </a:p>
          <a:p>
            <a:pPr algn="l"/>
            <a:r>
              <a:rPr lang="en-US" sz="1400" b="0" i="0" dirty="0">
                <a:solidFill>
                  <a:srgbClr val="FF0000"/>
                </a:solidFill>
                <a:effectLst/>
                <a:highlight>
                  <a:srgbClr val="FFFFFF"/>
                </a:highlight>
              </a:rPr>
              <a:t>Periodontitis is further classified into three types:</a:t>
            </a:r>
          </a:p>
          <a:p>
            <a:pPr algn="l">
              <a:buFont typeface="Arial" panose="020B0604020202020204" pitchFamily="34" charset="0"/>
              <a:buChar char="•"/>
            </a:pPr>
            <a:r>
              <a:rPr lang="en-US" sz="1400" b="1" i="0" dirty="0">
                <a:solidFill>
                  <a:srgbClr val="FF0000"/>
                </a:solidFill>
                <a:effectLst/>
                <a:highlight>
                  <a:srgbClr val="FFFFFF"/>
                </a:highlight>
              </a:rPr>
              <a:t>Slight</a:t>
            </a:r>
            <a:r>
              <a:rPr lang="en-US" sz="1400" b="0" i="0" dirty="0">
                <a:solidFill>
                  <a:srgbClr val="FF0000"/>
                </a:solidFill>
                <a:effectLst/>
                <a:highlight>
                  <a:srgbClr val="FFFFFF"/>
                </a:highlight>
              </a:rPr>
              <a:t>: </a:t>
            </a:r>
            <a:r>
              <a:rPr lang="en-US" sz="1400" b="0" i="0" dirty="0">
                <a:solidFill>
                  <a:srgbClr val="212529"/>
                </a:solidFill>
                <a:effectLst/>
                <a:highlight>
                  <a:srgbClr val="FFFFFF"/>
                </a:highlight>
              </a:rPr>
              <a:t>Also referred to as "early". Slight bone loss apparent, and the gums are becoming </a:t>
            </a:r>
            <a:r>
              <a:rPr lang="en-US" sz="1400" b="0" i="0" dirty="0" err="1">
                <a:solidFill>
                  <a:srgbClr val="212529"/>
                </a:solidFill>
                <a:effectLst/>
                <a:highlight>
                  <a:srgbClr val="FFFFFF"/>
                </a:highlight>
              </a:rPr>
              <a:t>inflammed</a:t>
            </a:r>
            <a:r>
              <a:rPr lang="en-US" sz="1400" b="0" i="0" dirty="0">
                <a:solidFill>
                  <a:srgbClr val="212529"/>
                </a:solidFill>
                <a:effectLst/>
                <a:highlight>
                  <a:srgbClr val="FFFFFF"/>
                </a:highlight>
              </a:rPr>
              <a:t> and separating from the teeth. With loss of soft tissue and bone, pockets (spaces) begin to form, creating an ideal environment for bacteria to thrive.</a:t>
            </a:r>
          </a:p>
          <a:p>
            <a:pPr algn="l">
              <a:buFont typeface="Arial" panose="020B0604020202020204" pitchFamily="34" charset="0"/>
              <a:buChar char="•"/>
            </a:pPr>
            <a:r>
              <a:rPr lang="en-US" sz="1400" b="1" i="0" dirty="0">
                <a:solidFill>
                  <a:srgbClr val="FF0000"/>
                </a:solidFill>
                <a:effectLst/>
                <a:highlight>
                  <a:srgbClr val="FFFFFF"/>
                </a:highlight>
              </a:rPr>
              <a:t>Moderate</a:t>
            </a:r>
            <a:r>
              <a:rPr lang="en-US" sz="1400" b="0" i="0" dirty="0">
                <a:solidFill>
                  <a:srgbClr val="FF0000"/>
                </a:solidFill>
                <a:effectLst/>
                <a:highlight>
                  <a:srgbClr val="FFFFFF"/>
                </a:highlight>
              </a:rPr>
              <a:t>: </a:t>
            </a:r>
            <a:r>
              <a:rPr lang="en-US" sz="1400" b="0" i="0" dirty="0">
                <a:solidFill>
                  <a:srgbClr val="212529"/>
                </a:solidFill>
                <a:effectLst/>
                <a:highlight>
                  <a:srgbClr val="FFFFFF"/>
                </a:highlight>
              </a:rPr>
              <a:t>Moderate bone loss apparent, causing the teeth to become loose. Gums begin to recede. Pockets become even larger. </a:t>
            </a:r>
          </a:p>
          <a:p>
            <a:pPr algn="l">
              <a:buFont typeface="Arial" panose="020B0604020202020204" pitchFamily="34" charset="0"/>
              <a:buChar char="•"/>
            </a:pPr>
            <a:r>
              <a:rPr lang="en-US" sz="1400" b="1" i="0" dirty="0">
                <a:solidFill>
                  <a:srgbClr val="FF0000"/>
                </a:solidFill>
                <a:effectLst/>
                <a:highlight>
                  <a:srgbClr val="FFFFFF"/>
                </a:highlight>
              </a:rPr>
              <a:t>Severe</a:t>
            </a:r>
            <a:r>
              <a:rPr lang="en-US" sz="1400" b="0" i="0" dirty="0">
                <a:solidFill>
                  <a:srgbClr val="FF0000"/>
                </a:solidFill>
                <a:effectLst/>
                <a:highlight>
                  <a:srgbClr val="FFFFFF"/>
                </a:highlight>
              </a:rPr>
              <a:t>: </a:t>
            </a:r>
            <a:r>
              <a:rPr lang="en-US" sz="1400" b="0" i="0" dirty="0">
                <a:solidFill>
                  <a:srgbClr val="212529"/>
                </a:solidFill>
                <a:effectLst/>
                <a:highlight>
                  <a:srgbClr val="FFFFFF"/>
                </a:highlight>
              </a:rPr>
              <a:t>Severe bone loss renders the teeth to be extremely loose and/or fall out. Pockets may be filled with pus and extra teeth may need to be extracted.</a:t>
            </a:r>
          </a:p>
        </p:txBody>
      </p:sp>
      <p:cxnSp>
        <p:nvCxnSpPr>
          <p:cNvPr id="12" name="Straight Arrow Connector 11">
            <a:extLst>
              <a:ext uri="{FF2B5EF4-FFF2-40B4-BE49-F238E27FC236}">
                <a16:creationId xmlns:a16="http://schemas.microsoft.com/office/drawing/2014/main" id="{F97FD38E-3051-C592-5FC8-63A10209B50B}"/>
              </a:ext>
            </a:extLst>
          </p:cNvPr>
          <p:cNvCxnSpPr>
            <a:cxnSpLocks/>
          </p:cNvCxnSpPr>
          <p:nvPr/>
        </p:nvCxnSpPr>
        <p:spPr>
          <a:xfrm>
            <a:off x="1112195" y="858694"/>
            <a:ext cx="188067" cy="38262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2405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A47FE21-83C9-A6D6-6FF0-A645E2AD8486}"/>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616085" y="557719"/>
            <a:ext cx="11173838" cy="5619244"/>
          </a:xfrm>
        </p:spPr>
      </p:pic>
    </p:spTree>
    <p:extLst>
      <p:ext uri="{BB962C8B-B14F-4D97-AF65-F5344CB8AC3E}">
        <p14:creationId xmlns:p14="http://schemas.microsoft.com/office/powerpoint/2010/main" val="10439282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B2037B0-BE71-A70F-3483-0FB3F76C8FF7}"/>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25000"/>
                    </a14:imgEffect>
                    <a14:imgEffect>
                      <a14:brightnessContrast bright="20000" contrast="-40000"/>
                    </a14:imgEffect>
                  </a14:imgLayer>
                </a14:imgProps>
              </a:ext>
            </a:extLst>
          </a:blip>
          <a:stretch>
            <a:fillRect/>
          </a:stretch>
        </p:blipFill>
        <p:spPr>
          <a:xfrm>
            <a:off x="732817" y="291242"/>
            <a:ext cx="10985770" cy="6401388"/>
          </a:xfrm>
        </p:spPr>
      </p:pic>
    </p:spTree>
    <p:extLst>
      <p:ext uri="{BB962C8B-B14F-4D97-AF65-F5344CB8AC3E}">
        <p14:creationId xmlns:p14="http://schemas.microsoft.com/office/powerpoint/2010/main" val="13794184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TextBox 2">
            <a:extLst>
              <a:ext uri="{FF2B5EF4-FFF2-40B4-BE49-F238E27FC236}">
                <a16:creationId xmlns:a16="http://schemas.microsoft.com/office/drawing/2014/main" id="{9A4FEA36-DA34-1260-EAB6-100DB1924A9E}"/>
              </a:ext>
            </a:extLst>
          </p:cNvPr>
          <p:cNvSpPr txBox="1"/>
          <p:nvPr/>
        </p:nvSpPr>
        <p:spPr>
          <a:xfrm>
            <a:off x="660041" y="2767106"/>
            <a:ext cx="2880828" cy="3071906"/>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4000" kern="1200">
                <a:solidFill>
                  <a:srgbClr val="FFFFFF"/>
                </a:solidFill>
                <a:latin typeface="+mj-lt"/>
                <a:ea typeface="+mj-ea"/>
                <a:cs typeface="+mj-cs"/>
              </a:rPr>
              <a:t>Infections</a:t>
            </a:r>
          </a:p>
        </p:txBody>
      </p:sp>
      <p:pic>
        <p:nvPicPr>
          <p:cNvPr id="2" name="object 2"/>
          <p:cNvPicPr/>
          <p:nvPr/>
        </p:nvPicPr>
        <p:blipFill rotWithShape="1">
          <a:blip r:embed="rId2" cstate="print"/>
          <a:srcRect t="2772" r="-2" b="6788"/>
          <a:stretch/>
        </p:blipFill>
        <p:spPr>
          <a:xfrm>
            <a:off x="4038604" y="0"/>
            <a:ext cx="8153396" cy="68580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95FBFF2-89FB-1A26-35D2-B9D33C807488}"/>
              </a:ext>
            </a:extLst>
          </p:cNvPr>
          <p:cNvSpPr>
            <a:spLocks/>
          </p:cNvSpPr>
          <p:nvPr/>
        </p:nvSpPr>
        <p:spPr>
          <a:xfrm>
            <a:off x="1959917" y="2959952"/>
            <a:ext cx="1800844" cy="3345432"/>
          </a:xfrm>
          <a:prstGeom prst="rect">
            <a:avLst/>
          </a:prstGeom>
        </p:spPr>
        <p:txBody>
          <a:bodyPr>
            <a:normAutofit/>
          </a:bodyPr>
          <a:lstStyle/>
          <a:p>
            <a:pPr defTabSz="694944" fontAlgn="base">
              <a:spcAft>
                <a:spcPts val="600"/>
              </a:spcAft>
            </a:pPr>
            <a:r>
              <a:rPr lang="en-US" sz="1216" kern="1200">
                <a:solidFill>
                  <a:srgbClr val="AF002B"/>
                </a:solidFill>
                <a:highlight>
                  <a:srgbClr val="EDFBFC"/>
                </a:highlight>
                <a:latin typeface="+mn-lt"/>
                <a:ea typeface="+mn-ea"/>
                <a:cs typeface="+mn-cs"/>
                <a:hlinkClick r:id="rId2">
                  <a:extLst>
                    <a:ext uri="{A12FA001-AC4F-418D-AE19-62706E023703}">
                      <ahyp:hlinkClr xmlns:ahyp="http://schemas.microsoft.com/office/drawing/2018/hyperlinkcolor" val="tx"/>
                    </a:ext>
                  </a:extLst>
                </a:hlinkClick>
              </a:rPr>
              <a:t>Thrush</a:t>
            </a:r>
            <a:endParaRPr lang="en-US" sz="1216" kern="1200">
              <a:solidFill>
                <a:srgbClr val="212121"/>
              </a:solidFill>
              <a:highlight>
                <a:srgbClr val="EDFBFC"/>
              </a:highlight>
              <a:latin typeface="+mn-lt"/>
              <a:ea typeface="+mn-ea"/>
              <a:cs typeface="+mn-cs"/>
            </a:endParaRPr>
          </a:p>
          <a:p>
            <a:pPr defTabSz="694944" fontAlgn="base">
              <a:spcAft>
                <a:spcPts val="600"/>
              </a:spcAft>
            </a:pPr>
            <a:r>
              <a:rPr lang="en-US" sz="1216" kern="1200">
                <a:solidFill>
                  <a:srgbClr val="212121"/>
                </a:solidFill>
                <a:highlight>
                  <a:srgbClr val="EDFBFC"/>
                </a:highlight>
                <a:latin typeface="+mn-lt"/>
                <a:ea typeface="+mn-ea"/>
                <a:cs typeface="+mn-cs"/>
                <a:hlinkClick r:id="rId3"/>
              </a:rPr>
              <a:t>Cavities</a:t>
            </a:r>
            <a:endParaRPr lang="en-US" sz="1216" kern="1200">
              <a:solidFill>
                <a:srgbClr val="212121"/>
              </a:solidFill>
              <a:highlight>
                <a:srgbClr val="EDFBFC"/>
              </a:highlight>
              <a:latin typeface="+mn-lt"/>
              <a:ea typeface="+mn-ea"/>
              <a:cs typeface="+mn-cs"/>
            </a:endParaRPr>
          </a:p>
          <a:p>
            <a:pPr defTabSz="694944" fontAlgn="base">
              <a:spcAft>
                <a:spcPts val="600"/>
              </a:spcAft>
            </a:pPr>
            <a:r>
              <a:rPr lang="en-US" sz="1216" kern="1200">
                <a:solidFill>
                  <a:srgbClr val="212121"/>
                </a:solidFill>
                <a:highlight>
                  <a:srgbClr val="EDFBFC"/>
                </a:highlight>
                <a:latin typeface="+mn-lt"/>
                <a:ea typeface="+mn-ea"/>
                <a:cs typeface="+mn-cs"/>
                <a:hlinkClick r:id="rId4"/>
              </a:rPr>
              <a:t>Periodontal Disease</a:t>
            </a:r>
            <a:endParaRPr lang="en-US" sz="1216" kern="1200">
              <a:solidFill>
                <a:srgbClr val="212121"/>
              </a:solidFill>
              <a:highlight>
                <a:srgbClr val="EDFBFC"/>
              </a:highlight>
              <a:latin typeface="+mn-lt"/>
              <a:ea typeface="+mn-ea"/>
              <a:cs typeface="+mn-cs"/>
            </a:endParaRPr>
          </a:p>
          <a:p>
            <a:pPr defTabSz="694944" fontAlgn="base">
              <a:spcAft>
                <a:spcPts val="600"/>
              </a:spcAft>
            </a:pPr>
            <a:r>
              <a:rPr lang="en-US" sz="1216" kern="1200">
                <a:solidFill>
                  <a:srgbClr val="212121"/>
                </a:solidFill>
                <a:highlight>
                  <a:srgbClr val="EDFBFC"/>
                </a:highlight>
                <a:latin typeface="+mn-lt"/>
                <a:ea typeface="+mn-ea"/>
                <a:cs typeface="+mn-cs"/>
                <a:hlinkClick r:id="rId5"/>
              </a:rPr>
              <a:t>Gingivitis</a:t>
            </a:r>
            <a:endParaRPr lang="en-US" sz="1216" kern="1200">
              <a:solidFill>
                <a:srgbClr val="212121"/>
              </a:solidFill>
              <a:highlight>
                <a:srgbClr val="EDFBFC"/>
              </a:highlight>
              <a:latin typeface="+mn-lt"/>
              <a:ea typeface="+mn-ea"/>
              <a:cs typeface="+mn-cs"/>
            </a:endParaRPr>
          </a:p>
          <a:p>
            <a:pPr defTabSz="694944" fontAlgn="base">
              <a:spcAft>
                <a:spcPts val="600"/>
              </a:spcAft>
            </a:pPr>
            <a:r>
              <a:rPr lang="en-US" sz="1216" kern="1200">
                <a:solidFill>
                  <a:srgbClr val="212121"/>
                </a:solidFill>
                <a:highlight>
                  <a:srgbClr val="EDFBFC"/>
                </a:highlight>
                <a:latin typeface="+mn-lt"/>
                <a:ea typeface="+mn-ea"/>
                <a:cs typeface="+mn-cs"/>
                <a:hlinkClick r:id="rId6"/>
              </a:rPr>
              <a:t>Oral Herpes</a:t>
            </a:r>
            <a:endParaRPr lang="en-US" sz="1216" kern="1200">
              <a:solidFill>
                <a:srgbClr val="212121"/>
              </a:solidFill>
              <a:highlight>
                <a:srgbClr val="EDFBFC"/>
              </a:highlight>
              <a:latin typeface="+mn-lt"/>
              <a:ea typeface="+mn-ea"/>
              <a:cs typeface="+mn-cs"/>
            </a:endParaRPr>
          </a:p>
          <a:p>
            <a:pPr defTabSz="694944" fontAlgn="base">
              <a:spcAft>
                <a:spcPts val="600"/>
              </a:spcAft>
            </a:pPr>
            <a:r>
              <a:rPr lang="en-US" sz="1216" kern="1200">
                <a:solidFill>
                  <a:srgbClr val="212121"/>
                </a:solidFill>
                <a:highlight>
                  <a:srgbClr val="EDFBFC"/>
                </a:highlight>
                <a:latin typeface="+mn-lt"/>
                <a:ea typeface="+mn-ea"/>
                <a:cs typeface="+mn-cs"/>
                <a:hlinkClick r:id="rId7"/>
              </a:rPr>
              <a:t>Herpangina</a:t>
            </a:r>
            <a:endParaRPr lang="en-US" sz="1216" kern="1200">
              <a:solidFill>
                <a:srgbClr val="212121"/>
              </a:solidFill>
              <a:highlight>
                <a:srgbClr val="EDFBFC"/>
              </a:highlight>
              <a:latin typeface="+mn-lt"/>
              <a:ea typeface="+mn-ea"/>
              <a:cs typeface="+mn-cs"/>
            </a:endParaRPr>
          </a:p>
          <a:p>
            <a:pPr defTabSz="694944" fontAlgn="base">
              <a:spcAft>
                <a:spcPts val="600"/>
              </a:spcAft>
            </a:pPr>
            <a:r>
              <a:rPr lang="en-US" sz="1216" kern="1200">
                <a:solidFill>
                  <a:srgbClr val="212121"/>
                </a:solidFill>
                <a:highlight>
                  <a:srgbClr val="EDFBFC"/>
                </a:highlight>
                <a:latin typeface="+mn-lt"/>
                <a:ea typeface="+mn-ea"/>
                <a:cs typeface="+mn-cs"/>
                <a:hlinkClick r:id="rId8"/>
              </a:rPr>
              <a:t>Syphilis</a:t>
            </a:r>
            <a:endParaRPr lang="en-US" sz="1216" kern="1200">
              <a:solidFill>
                <a:srgbClr val="212121"/>
              </a:solidFill>
              <a:highlight>
                <a:srgbClr val="EDFBFC"/>
              </a:highlight>
              <a:latin typeface="+mn-lt"/>
              <a:ea typeface="+mn-ea"/>
              <a:cs typeface="+mn-cs"/>
            </a:endParaRPr>
          </a:p>
          <a:p>
            <a:pPr defTabSz="694944">
              <a:spcAft>
                <a:spcPts val="600"/>
              </a:spcAft>
            </a:pPr>
            <a:r>
              <a:rPr lang="en-US" sz="1368" kern="1200">
                <a:solidFill>
                  <a:schemeClr val="tx1"/>
                </a:solidFill>
                <a:latin typeface="+mn-lt"/>
                <a:ea typeface="+mn-ea"/>
                <a:cs typeface="+mn-cs"/>
              </a:rPr>
              <a:t>So much more</a:t>
            </a:r>
            <a:endParaRPr lang="en-US"/>
          </a:p>
        </p:txBody>
      </p:sp>
      <p:sp>
        <p:nvSpPr>
          <p:cNvPr id="4" name="Content Placeholder 3">
            <a:extLst>
              <a:ext uri="{FF2B5EF4-FFF2-40B4-BE49-F238E27FC236}">
                <a16:creationId xmlns:a16="http://schemas.microsoft.com/office/drawing/2014/main" id="{BF92FF4E-6524-10DB-DD2A-2462AFD33F02}"/>
              </a:ext>
            </a:extLst>
          </p:cNvPr>
          <p:cNvSpPr>
            <a:spLocks/>
          </p:cNvSpPr>
          <p:nvPr/>
        </p:nvSpPr>
        <p:spPr>
          <a:xfrm>
            <a:off x="4040948" y="2826962"/>
            <a:ext cx="2582823" cy="3478422"/>
          </a:xfrm>
          <a:prstGeom prst="rect">
            <a:avLst/>
          </a:prstGeom>
        </p:spPr>
        <p:txBody>
          <a:bodyPr>
            <a:normAutofit/>
          </a:bodyPr>
          <a:lstStyle/>
          <a:p>
            <a:pPr defTabSz="694944">
              <a:spcAft>
                <a:spcPts val="600"/>
              </a:spcAft>
            </a:pPr>
            <a:r>
              <a:rPr lang="en-US" sz="912" b="1" kern="1200">
                <a:solidFill>
                  <a:srgbClr val="111111"/>
                </a:solidFill>
                <a:highlight>
                  <a:srgbClr val="FFFFFF"/>
                </a:highlight>
                <a:latin typeface="+mn-lt"/>
                <a:ea typeface="+mn-ea"/>
                <a:cs typeface="+mn-cs"/>
              </a:rPr>
              <a:t>Oral Cancer Symptoms</a:t>
            </a:r>
            <a:r>
              <a:rPr lang="en-US" sz="912" kern="1200">
                <a:solidFill>
                  <a:srgbClr val="111111"/>
                </a:solidFill>
                <a:highlight>
                  <a:srgbClr val="FFFFFF"/>
                </a:highlight>
                <a:latin typeface="+mn-lt"/>
                <a:ea typeface="+mn-ea"/>
                <a:cs typeface="+mn-cs"/>
              </a:rPr>
              <a:t>:</a:t>
            </a:r>
          </a:p>
          <a:p>
            <a:pPr defTabSz="694944">
              <a:spcAft>
                <a:spcPts val="600"/>
              </a:spcAft>
              <a:buFont typeface="Arial" panose="020B0604020202020204" pitchFamily="34" charset="0"/>
              <a:buChar char="•"/>
            </a:pPr>
            <a:r>
              <a:rPr lang="en-US" sz="912" b="1" kern="1200">
                <a:solidFill>
                  <a:srgbClr val="111111"/>
                </a:solidFill>
                <a:highlight>
                  <a:srgbClr val="FFFFFF"/>
                </a:highlight>
                <a:latin typeface="+mn-lt"/>
                <a:ea typeface="+mn-ea"/>
                <a:cs typeface="+mn-cs"/>
              </a:rPr>
              <a:t>Persistent Sores</a:t>
            </a:r>
            <a:r>
              <a:rPr lang="en-US" sz="912" kern="1200">
                <a:solidFill>
                  <a:srgbClr val="111111"/>
                </a:solidFill>
                <a:highlight>
                  <a:srgbClr val="FFFFFF"/>
                </a:highlight>
                <a:latin typeface="+mn-lt"/>
                <a:ea typeface="+mn-ea"/>
                <a:cs typeface="+mn-cs"/>
              </a:rPr>
              <a:t>: If you have a sore in your mouth that doesn’t heal, seek professional evaluation.</a:t>
            </a:r>
          </a:p>
          <a:p>
            <a:pPr defTabSz="694944">
              <a:spcAft>
                <a:spcPts val="600"/>
              </a:spcAft>
              <a:buFont typeface="Arial" panose="020B0604020202020204" pitchFamily="34" charset="0"/>
              <a:buChar char="•"/>
            </a:pPr>
            <a:r>
              <a:rPr lang="en-US" sz="912" b="1" kern="1200">
                <a:solidFill>
                  <a:srgbClr val="111111"/>
                </a:solidFill>
                <a:highlight>
                  <a:srgbClr val="FFFFFF"/>
                </a:highlight>
                <a:latin typeface="+mn-lt"/>
                <a:ea typeface="+mn-ea"/>
                <a:cs typeface="+mn-cs"/>
              </a:rPr>
              <a:t>Loose Teeth</a:t>
            </a:r>
            <a:r>
              <a:rPr lang="en-US" sz="912" kern="1200">
                <a:solidFill>
                  <a:srgbClr val="111111"/>
                </a:solidFill>
                <a:highlight>
                  <a:srgbClr val="FFFFFF"/>
                </a:highlight>
                <a:latin typeface="+mn-lt"/>
                <a:ea typeface="+mn-ea"/>
                <a:cs typeface="+mn-cs"/>
              </a:rPr>
              <a:t>: Unexpected tooth mobility could be a sign.</a:t>
            </a:r>
          </a:p>
          <a:p>
            <a:pPr defTabSz="694944">
              <a:spcAft>
                <a:spcPts val="600"/>
              </a:spcAft>
              <a:buFont typeface="Arial" panose="020B0604020202020204" pitchFamily="34" charset="0"/>
              <a:buChar char="•"/>
            </a:pPr>
            <a:r>
              <a:rPr lang="en-US" sz="912" b="1" kern="1200">
                <a:solidFill>
                  <a:srgbClr val="111111"/>
                </a:solidFill>
                <a:highlight>
                  <a:srgbClr val="FFFFFF"/>
                </a:highlight>
                <a:latin typeface="+mn-lt"/>
                <a:ea typeface="+mn-ea"/>
                <a:cs typeface="+mn-cs"/>
              </a:rPr>
              <a:t>Unexplained Bleeding</a:t>
            </a:r>
            <a:r>
              <a:rPr lang="en-US" sz="912" kern="1200">
                <a:solidFill>
                  <a:srgbClr val="111111"/>
                </a:solidFill>
                <a:highlight>
                  <a:srgbClr val="FFFFFF"/>
                </a:highlight>
                <a:latin typeface="+mn-lt"/>
                <a:ea typeface="+mn-ea"/>
                <a:cs typeface="+mn-cs"/>
              </a:rPr>
              <a:t>: Any bleeding in the mouth should be investigated.</a:t>
            </a:r>
          </a:p>
          <a:p>
            <a:pPr defTabSz="694944">
              <a:spcAft>
                <a:spcPts val="600"/>
              </a:spcAft>
              <a:buFont typeface="Arial" panose="020B0604020202020204" pitchFamily="34" charset="0"/>
              <a:buChar char="•"/>
            </a:pPr>
            <a:r>
              <a:rPr lang="en-US" sz="912" b="1" kern="1200">
                <a:solidFill>
                  <a:srgbClr val="111111"/>
                </a:solidFill>
                <a:highlight>
                  <a:srgbClr val="FFFFFF"/>
                </a:highlight>
                <a:latin typeface="+mn-lt"/>
                <a:ea typeface="+mn-ea"/>
                <a:cs typeface="+mn-cs"/>
              </a:rPr>
              <a:t>Lumps or Swelling</a:t>
            </a:r>
            <a:r>
              <a:rPr lang="en-US" sz="912" kern="1200">
                <a:solidFill>
                  <a:srgbClr val="111111"/>
                </a:solidFill>
                <a:highlight>
                  <a:srgbClr val="FFFFFF"/>
                </a:highlight>
                <a:latin typeface="+mn-lt"/>
                <a:ea typeface="+mn-ea"/>
                <a:cs typeface="+mn-cs"/>
              </a:rPr>
              <a:t>: Check your neck and face for any unusual masses.</a:t>
            </a:r>
          </a:p>
          <a:p>
            <a:pPr defTabSz="694944">
              <a:spcAft>
                <a:spcPts val="600"/>
              </a:spcAft>
              <a:buFont typeface="Arial" panose="020B0604020202020204" pitchFamily="34" charset="0"/>
              <a:buChar char="•"/>
            </a:pPr>
            <a:r>
              <a:rPr lang="en-US" sz="912" b="1" kern="1200">
                <a:solidFill>
                  <a:srgbClr val="111111"/>
                </a:solidFill>
                <a:highlight>
                  <a:srgbClr val="FFFFFF"/>
                </a:highlight>
                <a:latin typeface="+mn-lt"/>
                <a:ea typeface="+mn-ea"/>
                <a:cs typeface="+mn-cs"/>
                <a:hlinkClick r:id="rId9"/>
              </a:rPr>
              <a:t>Difficulty Chewing or Swallowing</a:t>
            </a:r>
            <a:r>
              <a:rPr lang="en-US" sz="912" kern="1200">
                <a:solidFill>
                  <a:srgbClr val="111111"/>
                </a:solidFill>
                <a:highlight>
                  <a:srgbClr val="FFFFFF"/>
                </a:highlight>
                <a:latin typeface="+mn-lt"/>
                <a:ea typeface="+mn-ea"/>
                <a:cs typeface="+mn-cs"/>
                <a:hlinkClick r:id="rId9"/>
              </a:rPr>
              <a:t>: These issues may indicate underlying problems</a:t>
            </a:r>
            <a:endParaRPr lang="en-US" sz="912" kern="1200">
              <a:solidFill>
                <a:srgbClr val="111111"/>
              </a:solidFill>
              <a:highlight>
                <a:srgbClr val="FFFFFF"/>
              </a:highlight>
              <a:latin typeface="+mn-lt"/>
              <a:ea typeface="+mn-ea"/>
              <a:cs typeface="+mn-cs"/>
            </a:endParaRPr>
          </a:p>
          <a:p>
            <a:pPr>
              <a:spcAft>
                <a:spcPts val="600"/>
              </a:spcAft>
            </a:pPr>
            <a:endParaRPr lang="en-US"/>
          </a:p>
        </p:txBody>
      </p:sp>
      <p:sp>
        <p:nvSpPr>
          <p:cNvPr id="7" name="TextBox 6">
            <a:extLst>
              <a:ext uri="{FF2B5EF4-FFF2-40B4-BE49-F238E27FC236}">
                <a16:creationId xmlns:a16="http://schemas.microsoft.com/office/drawing/2014/main" id="{07514190-0A67-4AC0-B66E-573818F1C8A3}"/>
              </a:ext>
            </a:extLst>
          </p:cNvPr>
          <p:cNvSpPr txBox="1"/>
          <p:nvPr/>
        </p:nvSpPr>
        <p:spPr>
          <a:xfrm>
            <a:off x="6995656" y="2615979"/>
            <a:ext cx="3260367" cy="4153445"/>
          </a:xfrm>
          <a:prstGeom prst="rect">
            <a:avLst/>
          </a:prstGeom>
          <a:noFill/>
        </p:spPr>
        <p:txBody>
          <a:bodyPr wrap="square">
            <a:spAutoFit/>
          </a:bodyPr>
          <a:lstStyle/>
          <a:p>
            <a:pPr defTabSz="694944">
              <a:spcAft>
                <a:spcPts val="600"/>
              </a:spcAft>
            </a:pPr>
            <a:r>
              <a:rPr lang="en-US" sz="912" kern="1200">
                <a:solidFill>
                  <a:srgbClr val="231F20"/>
                </a:solidFill>
                <a:latin typeface="+mn-lt"/>
                <a:ea typeface="+mn-ea"/>
                <a:cs typeface="+mn-cs"/>
              </a:rPr>
              <a:t>The mouth is full of bacteria from foods, saliva, and plaque. Sometimes, these bacteria can enter into a tooth or below the gumline, resulting in a tooth infection or </a:t>
            </a:r>
            <a:r>
              <a:rPr lang="en-US" sz="912" u="sng" kern="1200">
                <a:solidFill>
                  <a:srgbClr val="3D5191"/>
                </a:solidFill>
                <a:latin typeface="+mn-lt"/>
                <a:ea typeface="+mn-ea"/>
                <a:cs typeface="+mn-cs"/>
                <a:hlinkClick r:id="rId10"/>
              </a:rPr>
              <a:t>abscess</a:t>
            </a:r>
            <a:r>
              <a:rPr lang="en-US" sz="912" kern="1200">
                <a:solidFill>
                  <a:srgbClr val="231F20"/>
                </a:solidFill>
                <a:latin typeface="+mn-lt"/>
                <a:ea typeface="+mn-ea"/>
                <a:cs typeface="+mn-cs"/>
              </a:rPr>
              <a:t>. An abscess is the medical term for a pocket of pus and bacteria that forms within the body’s tissues.</a:t>
            </a:r>
          </a:p>
          <a:p>
            <a:pPr defTabSz="694944">
              <a:spcAft>
                <a:spcPts val="600"/>
              </a:spcAft>
            </a:pPr>
            <a:r>
              <a:rPr lang="en-US" sz="912" kern="1200">
                <a:solidFill>
                  <a:srgbClr val="231F20"/>
                </a:solidFill>
                <a:latin typeface="+mn-lt"/>
                <a:ea typeface="+mn-ea"/>
                <a:cs typeface="+mn-cs"/>
              </a:rPr>
              <a:t>In most cases, tooth infections are easily treatable. However, a person who delays treatment is at risk of developing the following complications:</a:t>
            </a:r>
          </a:p>
          <a:p>
            <a:pPr defTabSz="694944">
              <a:spcAft>
                <a:spcPts val="600"/>
              </a:spcAft>
              <a:buFont typeface="Arial" panose="020B0604020202020204" pitchFamily="34" charset="0"/>
              <a:buChar char="•"/>
            </a:pPr>
            <a:r>
              <a:rPr lang="en-US" sz="912" b="1" kern="1200">
                <a:solidFill>
                  <a:srgbClr val="3D5191"/>
                </a:solidFill>
                <a:latin typeface="+mn-lt"/>
                <a:ea typeface="+mn-ea"/>
                <a:cs typeface="+mn-cs"/>
                <a:hlinkClick r:id="rId11"/>
              </a:rPr>
              <a:t>Osteomyelitis</a:t>
            </a:r>
            <a:r>
              <a:rPr lang="en-US" sz="912" b="1" kern="1200">
                <a:solidFill>
                  <a:srgbClr val="231F20"/>
                </a:solidFill>
                <a:latin typeface="+mn-lt"/>
                <a:ea typeface="+mn-ea"/>
                <a:cs typeface="+mn-cs"/>
              </a:rPr>
              <a:t>:</a:t>
            </a:r>
            <a:r>
              <a:rPr lang="en-US" sz="912" kern="1200">
                <a:solidFill>
                  <a:srgbClr val="231F20"/>
                </a:solidFill>
                <a:latin typeface="+mn-lt"/>
                <a:ea typeface="+mn-ea"/>
                <a:cs typeface="+mn-cs"/>
              </a:rPr>
              <a:t> An infection of the bone surrounding the tooth.</a:t>
            </a:r>
          </a:p>
          <a:p>
            <a:pPr defTabSz="694944">
              <a:spcAft>
                <a:spcPts val="600"/>
              </a:spcAft>
              <a:buFont typeface="Arial" panose="020B0604020202020204" pitchFamily="34" charset="0"/>
              <a:buChar char="•"/>
            </a:pPr>
            <a:r>
              <a:rPr lang="en-US" sz="912" b="1" kern="1200">
                <a:solidFill>
                  <a:srgbClr val="231F20"/>
                </a:solidFill>
                <a:latin typeface="+mn-lt"/>
                <a:ea typeface="+mn-ea"/>
                <a:cs typeface="+mn-cs"/>
              </a:rPr>
              <a:t>Cavernous sinus thrombosis:</a:t>
            </a:r>
            <a:r>
              <a:rPr lang="en-US" sz="912" kern="1200">
                <a:solidFill>
                  <a:srgbClr val="231F20"/>
                </a:solidFill>
                <a:latin typeface="+mn-lt"/>
                <a:ea typeface="+mn-ea"/>
                <a:cs typeface="+mn-cs"/>
              </a:rPr>
              <a:t> An infection of the blood vessels within the sinuses.</a:t>
            </a:r>
          </a:p>
          <a:p>
            <a:pPr defTabSz="694944">
              <a:spcAft>
                <a:spcPts val="600"/>
              </a:spcAft>
              <a:buFont typeface="Arial" panose="020B0604020202020204" pitchFamily="34" charset="0"/>
              <a:buChar char="•"/>
            </a:pPr>
            <a:endParaRPr lang="en-US" sz="912" kern="1200">
              <a:solidFill>
                <a:srgbClr val="231F20"/>
              </a:solidFill>
              <a:latin typeface="+mn-lt"/>
              <a:ea typeface="+mn-ea"/>
              <a:cs typeface="+mn-cs"/>
            </a:endParaRPr>
          </a:p>
          <a:p>
            <a:pPr defTabSz="694944">
              <a:spcAft>
                <a:spcPts val="600"/>
              </a:spcAft>
              <a:buFont typeface="Arial" panose="020B0604020202020204" pitchFamily="34" charset="0"/>
              <a:buChar char="•"/>
            </a:pPr>
            <a:r>
              <a:rPr lang="en-US" sz="912" b="1" kern="1200">
                <a:solidFill>
                  <a:srgbClr val="3D5191"/>
                </a:solidFill>
                <a:latin typeface="+mn-lt"/>
                <a:ea typeface="+mn-ea"/>
                <a:cs typeface="+mn-cs"/>
                <a:hlinkClick r:id="rId12"/>
              </a:rPr>
              <a:t>Cellulitis</a:t>
            </a:r>
            <a:r>
              <a:rPr lang="en-US" sz="912" b="1" kern="1200">
                <a:solidFill>
                  <a:srgbClr val="231F20"/>
                </a:solidFill>
                <a:latin typeface="+mn-lt"/>
                <a:ea typeface="+mn-ea"/>
                <a:cs typeface="+mn-cs"/>
              </a:rPr>
              <a:t>:</a:t>
            </a:r>
            <a:r>
              <a:rPr lang="en-US" sz="912" kern="1200">
                <a:solidFill>
                  <a:srgbClr val="231F20"/>
                </a:solidFill>
                <a:latin typeface="+mn-lt"/>
                <a:ea typeface="+mn-ea"/>
                <a:cs typeface="+mn-cs"/>
              </a:rPr>
              <a:t> An infection of the skin and fat directly beneath the skin.</a:t>
            </a:r>
          </a:p>
          <a:p>
            <a:pPr defTabSz="694944">
              <a:spcAft>
                <a:spcPts val="600"/>
              </a:spcAft>
              <a:buFont typeface="Arial" panose="020B0604020202020204" pitchFamily="34" charset="0"/>
              <a:buChar char="•"/>
            </a:pPr>
            <a:r>
              <a:rPr lang="en-US" sz="912" b="1" kern="1200">
                <a:solidFill>
                  <a:srgbClr val="231F20"/>
                </a:solidFill>
                <a:latin typeface="+mn-lt"/>
                <a:ea typeface="+mn-ea"/>
                <a:cs typeface="+mn-cs"/>
              </a:rPr>
              <a:t>Parapharyngeal abscess:</a:t>
            </a:r>
            <a:r>
              <a:rPr lang="en-US" sz="912" kern="1200">
                <a:solidFill>
                  <a:srgbClr val="231F20"/>
                </a:solidFill>
                <a:latin typeface="+mn-lt"/>
                <a:ea typeface="+mn-ea"/>
                <a:cs typeface="+mn-cs"/>
              </a:rPr>
              <a:t> An abscess at the back of the mouth.</a:t>
            </a:r>
          </a:p>
          <a:p>
            <a:pPr defTabSz="694944">
              <a:spcAft>
                <a:spcPts val="600"/>
              </a:spcAft>
            </a:pPr>
            <a:endParaRPr lang="en-US" sz="912" kern="1200">
              <a:solidFill>
                <a:srgbClr val="231F20"/>
              </a:solidFill>
              <a:latin typeface="+mn-lt"/>
              <a:ea typeface="+mn-ea"/>
              <a:cs typeface="+mn-cs"/>
            </a:endParaRPr>
          </a:p>
          <a:p>
            <a:pPr defTabSz="694944">
              <a:spcAft>
                <a:spcPts val="600"/>
              </a:spcAft>
              <a:buFont typeface="Arial" panose="020B0604020202020204" pitchFamily="34" charset="0"/>
              <a:buChar char="•"/>
            </a:pPr>
            <a:r>
              <a:rPr lang="en-US" sz="912" b="1" kern="1200">
                <a:solidFill>
                  <a:srgbClr val="3D5191"/>
                </a:solidFill>
                <a:latin typeface="+mn-lt"/>
                <a:ea typeface="+mn-ea"/>
                <a:cs typeface="+mn-cs"/>
                <a:hlinkClick r:id="rId13"/>
              </a:rPr>
              <a:t>Sepsis:</a:t>
            </a:r>
            <a:r>
              <a:rPr lang="en-US" sz="912" kern="1200">
                <a:solidFill>
                  <a:srgbClr val="231F20"/>
                </a:solidFill>
                <a:latin typeface="+mn-lt"/>
                <a:ea typeface="+mn-ea"/>
                <a:cs typeface="+mn-cs"/>
              </a:rPr>
              <a:t> A serious medical condition in which the immune system severely overreacts to an infection in the blood.</a:t>
            </a:r>
          </a:p>
          <a:p>
            <a:pPr defTabSz="694944">
              <a:spcAft>
                <a:spcPts val="600"/>
              </a:spcAft>
            </a:pPr>
            <a:r>
              <a:rPr lang="en-US" sz="912" kern="1200">
                <a:solidFill>
                  <a:srgbClr val="231F20"/>
                </a:solidFill>
                <a:latin typeface="+mn-lt"/>
                <a:ea typeface="+mn-ea"/>
                <a:cs typeface="+mn-cs"/>
              </a:rPr>
              <a:t>Without treatment, a tooth infection can spread to the face and neck. Severe infections may even reach more distant parts of the body. In some cases, they may become systemic, affecting Multiple tissues and systems throughout the body.</a:t>
            </a:r>
            <a:endParaRPr lang="en-US" sz="1200" b="0" i="0">
              <a:solidFill>
                <a:srgbClr val="231F20"/>
              </a:solidFill>
              <a:effectLst/>
            </a:endParaRPr>
          </a:p>
        </p:txBody>
      </p:sp>
      <p:sp>
        <p:nvSpPr>
          <p:cNvPr id="9" name="Title 8">
            <a:extLst>
              <a:ext uri="{FF2B5EF4-FFF2-40B4-BE49-F238E27FC236}">
                <a16:creationId xmlns:a16="http://schemas.microsoft.com/office/drawing/2014/main" id="{ED0D9FD0-7AEE-7B78-A73B-891E89423BB5}"/>
              </a:ext>
            </a:extLst>
          </p:cNvPr>
          <p:cNvSpPr>
            <a:spLocks noGrp="1"/>
          </p:cNvSpPr>
          <p:nvPr>
            <p:ph type="title"/>
          </p:nvPr>
        </p:nvSpPr>
        <p:spPr/>
        <p:style>
          <a:lnRef idx="2">
            <a:schemeClr val="accent6"/>
          </a:lnRef>
          <a:fillRef idx="1">
            <a:schemeClr val="lt1"/>
          </a:fillRef>
          <a:effectRef idx="0">
            <a:schemeClr val="accent6"/>
          </a:effectRef>
          <a:fontRef idx="minor">
            <a:schemeClr val="dk1"/>
          </a:fontRef>
        </p:style>
        <p:txBody>
          <a:bodyPr/>
          <a:lstStyle/>
          <a:p>
            <a:r>
              <a:rPr lang="en-US" dirty="0"/>
              <a:t>Infections </a:t>
            </a:r>
          </a:p>
        </p:txBody>
      </p:sp>
    </p:spTree>
    <p:extLst>
      <p:ext uri="{BB962C8B-B14F-4D97-AF65-F5344CB8AC3E}">
        <p14:creationId xmlns:p14="http://schemas.microsoft.com/office/powerpoint/2010/main" val="37054803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B838EE3-5797-440B-D221-E55F9AB22A37}"/>
              </a:ext>
            </a:extLst>
          </p:cNvPr>
          <p:cNvSpPr>
            <a:spLocks noGrp="1"/>
          </p:cNvSpPr>
          <p:nvPr>
            <p:ph type="title"/>
          </p:nvPr>
        </p:nvSpPr>
        <p:spPr/>
        <p:txBody>
          <a:bodyPr>
            <a:normAutofit fontScale="90000"/>
          </a:bodyPr>
          <a:lstStyle/>
          <a:p>
            <a:br>
              <a:rPr lang="en-US" sz="1800" b="1" i="0" u="none" strike="noStrike" baseline="30000" dirty="0">
                <a:solidFill>
                  <a:srgbClr val="123BB6"/>
                </a:solidFill>
                <a:effectLst/>
                <a:highlight>
                  <a:srgbClr val="D1DBFA"/>
                </a:highlight>
                <a:latin typeface="+mn-lt"/>
              </a:rPr>
            </a:br>
            <a:br>
              <a:rPr lang="en-US" sz="1800" b="1" i="0" u="none" strike="noStrike" baseline="30000" dirty="0">
                <a:solidFill>
                  <a:srgbClr val="123BB6"/>
                </a:solidFill>
                <a:effectLst/>
                <a:highlight>
                  <a:srgbClr val="D1DBFA"/>
                </a:highlight>
                <a:latin typeface="+mn-lt"/>
              </a:rPr>
            </a:br>
            <a:r>
              <a:rPr lang="en-US" sz="1800" b="1" i="0" u="none" strike="noStrike" baseline="30000" dirty="0">
                <a:solidFill>
                  <a:srgbClr val="123BB6"/>
                </a:solidFill>
                <a:effectLst/>
                <a:highlight>
                  <a:srgbClr val="D1DBFA"/>
                </a:highlight>
                <a:latin typeface="+mn-lt"/>
                <a:hlinkClick r:id="rId2" action="ppaction://hlinksldjump" tooltip="https://www.michigan.gov/mdhhs/inside-mdhhs/legislationpolicy/2022-2024-social-determinants-of-health-strategy/sdoh-summit"/>
              </a:rPr>
              <a:t>    The mortality rate from oral cancer is nearly three t...</a:t>
            </a:r>
            <a:br>
              <a:rPr lang="en-US" sz="1800" b="1" i="0" u="none" strike="noStrike" baseline="30000" dirty="0">
                <a:solidFill>
                  <a:srgbClr val="123BB6"/>
                </a:solidFill>
                <a:effectLst/>
                <a:highlight>
                  <a:srgbClr val="D1DBFA"/>
                </a:highlight>
                <a:latin typeface="+mn-lt"/>
              </a:rPr>
            </a:br>
            <a:br>
              <a:rPr lang="en-US" sz="1800" b="1" i="0" u="none" strike="noStrike" baseline="30000" dirty="0">
                <a:solidFill>
                  <a:srgbClr val="123BB6"/>
                </a:solidFill>
                <a:effectLst/>
                <a:highlight>
                  <a:srgbClr val="D1DBFA"/>
                </a:highlight>
                <a:latin typeface="+mn-lt"/>
              </a:rPr>
            </a:br>
            <a:r>
              <a:rPr lang="en-US" sz="1800" b="0" i="0" dirty="0">
                <a:solidFill>
                  <a:srgbClr val="8E24AA"/>
                </a:solidFill>
                <a:effectLst/>
                <a:highlight>
                  <a:srgbClr val="E2E9FF"/>
                </a:highlight>
                <a:latin typeface="+mn-lt"/>
                <a:hlinkClick r:id="rId3"/>
              </a:rPr>
              <a:t>The mortality rate from oral cancer is nearly three times as high in males as it is in females and nearly twice as high in white and black populations as it is in Hispanic population</a:t>
            </a:r>
            <a:br>
              <a:rPr lang="en-US" sz="1800" b="0" i="0" dirty="0">
                <a:solidFill>
                  <a:srgbClr val="111111"/>
                </a:solidFill>
                <a:effectLst/>
                <a:highlight>
                  <a:srgbClr val="FFFFFF"/>
                </a:highlight>
                <a:latin typeface="+mn-lt"/>
              </a:rPr>
            </a:br>
            <a:r>
              <a:rPr lang="en-US" sz="1800" b="0" i="0" u="none" strike="noStrike" dirty="0">
                <a:solidFill>
                  <a:srgbClr val="4007A2"/>
                </a:solidFill>
                <a:effectLst/>
                <a:highlight>
                  <a:srgbClr val="FFFFFF"/>
                </a:highlight>
                <a:latin typeface="+mn-lt"/>
                <a:hlinkClick r:id="rId4"/>
              </a:rPr>
              <a:t>Preventing high risk behaviors, that include cigarette, cigar or pipe smoking, use of smokeless tobacco, and excessive use of alcohol are critical in preventing oral cancers</a:t>
            </a:r>
            <a:br>
              <a:rPr lang="en-US" sz="1800" b="0" i="0" dirty="0">
                <a:solidFill>
                  <a:srgbClr val="111111"/>
                </a:solidFill>
                <a:effectLst/>
                <a:highlight>
                  <a:srgbClr val="FFFFFF"/>
                </a:highlight>
                <a:latin typeface="+mn-lt"/>
              </a:rPr>
            </a:br>
            <a:r>
              <a:rPr lang="en-US" sz="1800" b="0" i="0" u="none" strike="noStrike" dirty="0">
                <a:solidFill>
                  <a:srgbClr val="4007A2"/>
                </a:solidFill>
                <a:effectLst/>
                <a:highlight>
                  <a:srgbClr val="FFFFFF"/>
                </a:highlight>
                <a:latin typeface="+mn-lt"/>
                <a:hlinkClick r:id="rId5"/>
              </a:rPr>
              <a:t>Untreated dental caries affects 2.5 billion people</a:t>
            </a:r>
            <a:br>
              <a:rPr lang="en-US" sz="1800" b="0" i="0" dirty="0">
                <a:solidFill>
                  <a:srgbClr val="111111"/>
                </a:solidFill>
                <a:effectLst/>
                <a:highlight>
                  <a:srgbClr val="FFFFFF"/>
                </a:highlight>
                <a:latin typeface="+mn-lt"/>
              </a:rPr>
            </a:br>
            <a:r>
              <a:rPr lang="en-US" sz="1800" b="0" i="0" u="none" strike="noStrike" dirty="0">
                <a:solidFill>
                  <a:srgbClr val="4007A2"/>
                </a:solidFill>
                <a:effectLst/>
                <a:highlight>
                  <a:srgbClr val="FFFFFF"/>
                </a:highlight>
                <a:latin typeface="+mn-lt"/>
                <a:hlinkClick r:id="rId6"/>
              </a:rPr>
              <a:t>Severe periodontal disease affects 1 billion people</a:t>
            </a:r>
            <a:br>
              <a:rPr lang="en-US" sz="1800" b="0" i="0" dirty="0">
                <a:solidFill>
                  <a:srgbClr val="111111"/>
                </a:solidFill>
                <a:effectLst/>
                <a:highlight>
                  <a:srgbClr val="FFFFFF"/>
                </a:highlight>
                <a:latin typeface="+mn-lt"/>
              </a:rPr>
            </a:br>
            <a:r>
              <a:rPr lang="en-US" sz="1800" b="0" i="0" u="none" strike="noStrike" dirty="0">
                <a:solidFill>
                  <a:srgbClr val="4007A2"/>
                </a:solidFill>
                <a:effectLst/>
                <a:highlight>
                  <a:srgbClr val="FFFFFF"/>
                </a:highlight>
                <a:latin typeface="+mn-lt"/>
                <a:hlinkClick r:id="rId7"/>
              </a:rPr>
              <a:t>Complete tooth loss affects 350 million people</a:t>
            </a:r>
            <a:r>
              <a:rPr lang="en-US" sz="1800" b="0" i="0" dirty="0">
                <a:solidFill>
                  <a:srgbClr val="111111"/>
                </a:solidFill>
                <a:effectLst/>
                <a:highlight>
                  <a:srgbClr val="FFFFFF"/>
                </a:highlight>
                <a:latin typeface="+mn-lt"/>
              </a:rPr>
              <a:t>.</a:t>
            </a:r>
            <a:br>
              <a:rPr lang="en-US" sz="1800" b="0" i="0" dirty="0">
                <a:solidFill>
                  <a:srgbClr val="111111"/>
                </a:solidFill>
                <a:effectLst/>
                <a:highlight>
                  <a:srgbClr val="FFFFFF"/>
                </a:highlight>
                <a:latin typeface="+mn-lt"/>
              </a:rPr>
            </a:br>
            <a:r>
              <a:rPr lang="en-US" sz="1800" b="0" i="0" u="none" strike="noStrike" dirty="0">
                <a:solidFill>
                  <a:srgbClr val="4007A2"/>
                </a:solidFill>
                <a:effectLst/>
                <a:highlight>
                  <a:srgbClr val="FFFFFF"/>
                </a:highlight>
                <a:latin typeface="+mn-lt"/>
                <a:hlinkClick r:id="rId8"/>
              </a:rPr>
              <a:t>Oral cancer affects 380,000 people</a:t>
            </a:r>
            <a:br>
              <a:rPr lang="en-US" b="0" i="0" dirty="0">
                <a:solidFill>
                  <a:srgbClr val="111111"/>
                </a:solidFill>
                <a:effectLst/>
                <a:highlight>
                  <a:srgbClr val="FFFFFF"/>
                </a:highlight>
                <a:latin typeface="-apple-system"/>
              </a:rPr>
            </a:br>
            <a:endParaRPr lang="en-US" dirty="0"/>
          </a:p>
        </p:txBody>
      </p:sp>
      <p:sp>
        <p:nvSpPr>
          <p:cNvPr id="6" name="Text Placeholder 5">
            <a:extLst>
              <a:ext uri="{FF2B5EF4-FFF2-40B4-BE49-F238E27FC236}">
                <a16:creationId xmlns:a16="http://schemas.microsoft.com/office/drawing/2014/main" id="{45A5CE87-A3FF-82FA-81A3-330A762CD4C6}"/>
              </a:ext>
            </a:extLst>
          </p:cNvPr>
          <p:cNvSpPr>
            <a:spLocks noGrp="1"/>
          </p:cNvSpPr>
          <p:nvPr>
            <p:ph type="body" idx="1"/>
          </p:nvPr>
        </p:nvSpPr>
        <p:spPr/>
        <p:txBody>
          <a:bodyPr/>
          <a:lstStyle/>
          <a:p>
            <a:r>
              <a:rPr lang="en-US" sz="2400" b="1" i="0" u="none" strike="noStrike" dirty="0">
                <a:solidFill>
                  <a:srgbClr val="4007A2"/>
                </a:solidFill>
                <a:effectLst/>
                <a:highlight>
                  <a:srgbClr val="FFFFFF"/>
                </a:highlight>
                <a:latin typeface="+mn-lt"/>
                <a:hlinkClick r:id="rId9"/>
              </a:rPr>
              <a:t>Oral health is linked to mortality in several ways</a:t>
            </a:r>
            <a:endParaRPr lang="en-US" dirty="0"/>
          </a:p>
        </p:txBody>
      </p:sp>
    </p:spTree>
    <p:extLst>
      <p:ext uri="{BB962C8B-B14F-4D97-AF65-F5344CB8AC3E}">
        <p14:creationId xmlns:p14="http://schemas.microsoft.com/office/powerpoint/2010/main" val="39634512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685" name="Rectangle 2868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74" name="Title 1">
            <a:extLst>
              <a:ext uri="{FF2B5EF4-FFF2-40B4-BE49-F238E27FC236}">
                <a16:creationId xmlns:a16="http://schemas.microsoft.com/office/drawing/2014/main" id="{FBE5EE26-97EB-B901-8333-332F60AF82CF}"/>
              </a:ext>
            </a:extLst>
          </p:cNvPr>
          <p:cNvSpPr>
            <a:spLocks noGrp="1"/>
          </p:cNvSpPr>
          <p:nvPr>
            <p:ph type="title"/>
          </p:nvPr>
        </p:nvSpPr>
        <p:spPr>
          <a:xfrm>
            <a:off x="572493" y="238539"/>
            <a:ext cx="11018520" cy="1434415"/>
          </a:xfrm>
        </p:spPr>
        <p:txBody>
          <a:bodyPr anchor="b">
            <a:normAutofit/>
          </a:bodyPr>
          <a:lstStyle/>
          <a:p>
            <a:pPr eaLnBrk="1" hangingPunct="1"/>
            <a:r>
              <a:rPr lang="en-US" altLang="en-US" sz="4200">
                <a:latin typeface="+mn-lt"/>
                <a:cs typeface="Times New Roman" panose="02020603050405020304" pitchFamily="18" charset="0"/>
              </a:rPr>
              <a:t>Examples of ICD-10-CM Specificity   Trauma</a:t>
            </a:r>
            <a:br>
              <a:rPr lang="en-US" altLang="en-US" sz="4200">
                <a:latin typeface="+mn-lt"/>
              </a:rPr>
            </a:br>
            <a:r>
              <a:rPr lang="en-US" altLang="en-US" sz="4200">
                <a:latin typeface="+mn-lt"/>
              </a:rPr>
              <a:t>You need two sets of codes</a:t>
            </a:r>
          </a:p>
        </p:txBody>
      </p:sp>
      <p:sp>
        <p:nvSpPr>
          <p:cNvPr id="28687"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720FE201-637E-B771-8CBF-F6202BA6CB1E}"/>
              </a:ext>
            </a:extLst>
          </p:cNvPr>
          <p:cNvSpPr>
            <a:spLocks noGrp="1"/>
          </p:cNvSpPr>
          <p:nvPr>
            <p:ph idx="1"/>
          </p:nvPr>
        </p:nvSpPr>
        <p:spPr>
          <a:xfrm>
            <a:off x="572493" y="2071316"/>
            <a:ext cx="6713552" cy="4119172"/>
          </a:xfrm>
        </p:spPr>
        <p:txBody>
          <a:bodyPr anchor="t">
            <a:normAutofit/>
          </a:bodyPr>
          <a:lstStyle/>
          <a:p>
            <a:pPr marL="0" indent="0">
              <a:buNone/>
            </a:pPr>
            <a:r>
              <a:rPr lang="en-US" sz="1200" dirty="0"/>
              <a:t>Jane loved skateboarding but after her last time she may not return.</a:t>
            </a:r>
          </a:p>
          <a:p>
            <a:pPr marL="0" indent="0">
              <a:buNone/>
            </a:pPr>
            <a:r>
              <a:rPr lang="en-US" sz="1200" dirty="0"/>
              <a:t>After her examination we coded </a:t>
            </a:r>
            <a:r>
              <a:rPr lang="en-US" sz="1200" b="1" i="0" dirty="0">
                <a:effectLst/>
                <a:highlight>
                  <a:srgbClr val="FFFFFF"/>
                </a:highlight>
              </a:rPr>
              <a:t>V00.131A - </a:t>
            </a:r>
            <a:r>
              <a:rPr lang="en-US" sz="1200" b="0" i="0" dirty="0">
                <a:effectLst/>
                <a:highlight>
                  <a:srgbClr val="FFFFFF"/>
                </a:highlight>
              </a:rPr>
              <a:t>Fall from skateboard, initial encounter</a:t>
            </a:r>
          </a:p>
          <a:p>
            <a:pPr marL="0" indent="0">
              <a:buNone/>
            </a:pPr>
            <a:r>
              <a:rPr lang="en-US" sz="1200" dirty="0">
                <a:highlight>
                  <a:srgbClr val="FFFFFF"/>
                </a:highlight>
              </a:rPr>
              <a:t>We then needed the following information in order to bill medical.</a:t>
            </a:r>
          </a:p>
          <a:p>
            <a:pPr marL="0" indent="0">
              <a:buNone/>
            </a:pPr>
            <a:r>
              <a:rPr lang="en-US" sz="1200" b="0" i="0" dirty="0">
                <a:effectLst/>
                <a:highlight>
                  <a:srgbClr val="FFFFFF"/>
                </a:highlight>
              </a:rPr>
              <a:t>place of occurrence and activity external cause codes, if known (</a:t>
            </a:r>
            <a:r>
              <a:rPr lang="en-US" sz="1200" b="0" i="0" u="none" strike="noStrike" dirty="0">
                <a:effectLst/>
                <a:highlight>
                  <a:srgbClr val="FFFFFF"/>
                </a:highlight>
                <a:hlinkClick r:id="rId3"/>
              </a:rPr>
              <a:t>Y92.-</a:t>
            </a:r>
            <a:r>
              <a:rPr lang="en-US" sz="1200" b="0" i="0" dirty="0">
                <a:effectLst/>
                <a:highlight>
                  <a:srgbClr val="FFFFFF"/>
                </a:highlight>
              </a:rPr>
              <a:t>, </a:t>
            </a:r>
            <a:r>
              <a:rPr lang="en-US" sz="1200" b="0" i="0" u="none" strike="noStrike" dirty="0">
                <a:effectLst/>
                <a:highlight>
                  <a:srgbClr val="FFFFFF"/>
                </a:highlight>
                <a:hlinkClick r:id="rId4"/>
              </a:rPr>
              <a:t>Y93.-</a:t>
            </a:r>
            <a:r>
              <a:rPr lang="en-US" sz="1200" b="0" i="0" dirty="0">
                <a:effectLst/>
                <a:highlight>
                  <a:srgbClr val="FFFFFF"/>
                </a:highlight>
              </a:rPr>
              <a:t>)</a:t>
            </a:r>
          </a:p>
          <a:p>
            <a:pPr marL="0" indent="0">
              <a:buNone/>
            </a:pPr>
            <a:r>
              <a:rPr lang="en-US" sz="1200" b="0" i="0" dirty="0">
                <a:effectLst/>
                <a:highlight>
                  <a:srgbClr val="FFFFFF"/>
                </a:highlight>
              </a:rPr>
              <a:t>code to identify:</a:t>
            </a:r>
            <a:br>
              <a:rPr lang="en-US" sz="1200" dirty="0"/>
            </a:br>
            <a:r>
              <a:rPr lang="en-US" sz="1200" b="0" i="0" dirty="0">
                <a:effectLst/>
                <a:highlight>
                  <a:srgbClr val="FFFFFF"/>
                </a:highlight>
              </a:rPr>
              <a:t>Airbag injury (</a:t>
            </a:r>
            <a:r>
              <a:rPr lang="en-US" sz="1200" b="0" i="0" u="none" strike="noStrike" dirty="0">
                <a:effectLst/>
                <a:highlight>
                  <a:srgbClr val="FFFFFF"/>
                </a:highlight>
                <a:hlinkClick r:id="rId5"/>
              </a:rPr>
              <a:t>W22.1</a:t>
            </a:r>
            <a:r>
              <a:rPr lang="en-US" sz="1200" b="0" i="0" dirty="0">
                <a:effectLst/>
                <a:highlight>
                  <a:srgbClr val="FFFFFF"/>
                </a:highlight>
              </a:rPr>
              <a:t>)</a:t>
            </a:r>
            <a:br>
              <a:rPr lang="en-US" sz="1200" dirty="0"/>
            </a:br>
            <a:r>
              <a:rPr lang="en-US" sz="1200" b="0" i="0" dirty="0">
                <a:effectLst/>
                <a:highlight>
                  <a:srgbClr val="FFFFFF"/>
                </a:highlight>
              </a:rPr>
              <a:t>Type of street or road (</a:t>
            </a:r>
            <a:r>
              <a:rPr lang="en-US" sz="1200" b="0" i="0" u="none" strike="noStrike" dirty="0">
                <a:effectLst/>
                <a:highlight>
                  <a:srgbClr val="FFFFFF"/>
                </a:highlight>
                <a:hlinkClick r:id="rId6"/>
              </a:rPr>
              <a:t>Y92.4-</a:t>
            </a:r>
            <a:r>
              <a:rPr lang="en-US" sz="1200" b="0" i="0" dirty="0">
                <a:effectLst/>
                <a:highlight>
                  <a:srgbClr val="FFFFFF"/>
                </a:highlight>
              </a:rPr>
              <a:t>)</a:t>
            </a:r>
            <a:br>
              <a:rPr lang="en-US" sz="1200" dirty="0"/>
            </a:br>
            <a:r>
              <a:rPr lang="en-US" sz="1200" b="0" i="0" dirty="0">
                <a:effectLst/>
                <a:highlight>
                  <a:srgbClr val="FFFFFF"/>
                </a:highlight>
              </a:rPr>
              <a:t>Use of cellular telephone and other electronic equipment at the time of the transport accident (</a:t>
            </a:r>
            <a:r>
              <a:rPr lang="en-US" sz="1200" b="0" i="0" u="none" strike="noStrike" dirty="0">
                <a:effectLst/>
                <a:highlight>
                  <a:srgbClr val="FFFFFF"/>
                </a:highlight>
                <a:hlinkClick r:id="rId7"/>
              </a:rPr>
              <a:t>Y93.C-</a:t>
            </a:r>
            <a:r>
              <a:rPr lang="en-US" sz="1200" b="0" i="0" dirty="0">
                <a:effectLst/>
                <a:highlight>
                  <a:srgbClr val="FFFFFF"/>
                </a:highlight>
              </a:rPr>
              <a:t>)</a:t>
            </a:r>
            <a:endParaRPr lang="en-US" sz="1200" dirty="0">
              <a:highlight>
                <a:srgbClr val="FFFFFF"/>
              </a:highlight>
            </a:endParaRPr>
          </a:p>
          <a:p>
            <a:pPr marL="0" indent="0">
              <a:buNone/>
            </a:pPr>
            <a:r>
              <a:rPr lang="en-US" sz="1200" b="0" i="0">
                <a:effectLst/>
                <a:highlight>
                  <a:srgbClr val="FFFFFF"/>
                </a:highlight>
              </a:rPr>
              <a:t>Her ICD-10</a:t>
            </a:r>
          </a:p>
          <a:p>
            <a:pPr marL="0" indent="0">
              <a:buNone/>
            </a:pPr>
            <a:r>
              <a:rPr lang="en-US" sz="1200" dirty="0">
                <a:highlight>
                  <a:srgbClr val="FFFFFF"/>
                </a:highlight>
              </a:rPr>
              <a:t>After having our trauma form filled out we were given the following:</a:t>
            </a:r>
          </a:p>
          <a:p>
            <a:pPr marL="0" indent="0">
              <a:buNone/>
            </a:pPr>
            <a:r>
              <a:rPr lang="en-US" sz="1200" b="1" i="0" dirty="0">
                <a:effectLst/>
                <a:highlight>
                  <a:srgbClr val="FFFFFF"/>
                </a:highlight>
              </a:rPr>
              <a:t>Y92.482 - </a:t>
            </a:r>
            <a:r>
              <a:rPr lang="en-US" sz="1200" b="0" i="0" dirty="0">
                <a:effectLst/>
                <a:highlight>
                  <a:srgbClr val="FFFFFF"/>
                </a:highlight>
              </a:rPr>
              <a:t>Bike path as the place of occurrence of the external cause</a:t>
            </a:r>
          </a:p>
          <a:p>
            <a:pPr marL="0" indent="0">
              <a:buNone/>
            </a:pPr>
            <a:r>
              <a:rPr lang="en-US" sz="1200" b="0" i="0" dirty="0">
                <a:effectLst/>
                <a:highlight>
                  <a:srgbClr val="FFFFFF"/>
                </a:highlight>
              </a:rPr>
              <a:t>Place of occurrence should be recorded only at the initial encounter for treatment</a:t>
            </a:r>
          </a:p>
          <a:p>
            <a:pPr marL="0" indent="0">
              <a:buNone/>
            </a:pPr>
            <a:r>
              <a:rPr lang="en-US" sz="1200" dirty="0">
                <a:highlight>
                  <a:srgbClr val="FFFFFF"/>
                </a:highlight>
              </a:rPr>
              <a:t>If this accident happened and she went to emergency room, or had police report we must use that to identify more information.  If you are opening the case for Jane and know she needs time to grow before replacing a few missing teeth make sure you document that information to keep the case open to be worked on at that time. That you are providing a temporary appliance to fill the space.</a:t>
            </a:r>
          </a:p>
          <a:p>
            <a:pPr marL="0" indent="0">
              <a:buNone/>
            </a:pPr>
            <a:endParaRPr lang="en-US" sz="1200" dirty="0"/>
          </a:p>
        </p:txBody>
      </p:sp>
      <p:pic>
        <p:nvPicPr>
          <p:cNvPr id="8" name="Picture 7">
            <a:extLst>
              <a:ext uri="{FF2B5EF4-FFF2-40B4-BE49-F238E27FC236}">
                <a16:creationId xmlns:a16="http://schemas.microsoft.com/office/drawing/2014/main" id="{BD3A9560-0BFC-F3FB-5C4D-9E77C7FD3BAA}"/>
              </a:ext>
              <a:ext uri="{C183D7F6-B498-43B3-948B-1728B52AA6E4}">
                <adec:decorative xmlns:adec="http://schemas.microsoft.com/office/drawing/2017/decorative" val="1"/>
              </a:ext>
            </a:extLst>
          </p:cNvPr>
          <p:cNvPicPr>
            <a:picLocks noChangeAspect="1"/>
          </p:cNvPicPr>
          <p:nvPr/>
        </p:nvPicPr>
        <p:blipFill rotWithShape="1">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rcRect l="18645" r="16658" b="2"/>
          <a:stretch/>
        </p:blipFill>
        <p:spPr>
          <a:xfrm>
            <a:off x="7675658" y="2093976"/>
            <a:ext cx="3941064" cy="4096512"/>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3231DA8-83B7-4BDF-0943-1ECAF4E67A3C}"/>
              </a:ext>
            </a:extLst>
          </p:cNvPr>
          <p:cNvSpPr txBox="1"/>
          <p:nvPr/>
        </p:nvSpPr>
        <p:spPr>
          <a:xfrm>
            <a:off x="761802" y="429904"/>
            <a:ext cx="4646905" cy="5926445"/>
          </a:xfrm>
          <a:prstGeom prst="rect">
            <a:avLst/>
          </a:prstGeom>
        </p:spPr>
        <p:txBody>
          <a:bodyPr vert="horz" lIns="91440" tIns="45720" rIns="91440" bIns="45720" rtlCol="0" anchor="ctr">
            <a:noAutofit/>
          </a:bodyPr>
          <a:lstStyle/>
          <a:p>
            <a:pPr indent="-228600">
              <a:lnSpc>
                <a:spcPct val="90000"/>
              </a:lnSpc>
              <a:spcAft>
                <a:spcPts val="600"/>
              </a:spcAft>
              <a:buFont typeface="Arial" panose="020B0604020202020204" pitchFamily="34" charset="0"/>
              <a:buChar char="•"/>
            </a:pPr>
            <a:r>
              <a:rPr lang="en-US" sz="1100" b="0" i="0" dirty="0">
                <a:effectLst/>
                <a:highlight>
                  <a:srgbClr val="FFFFFF"/>
                </a:highlight>
              </a:rPr>
              <a:t>When coding for trauma, it’s essential to understand the different scenarios and the corresponding codes. Let’s break it down:</a:t>
            </a:r>
          </a:p>
          <a:p>
            <a:pPr indent="-228600">
              <a:lnSpc>
                <a:spcPct val="90000"/>
              </a:lnSpc>
              <a:spcAft>
                <a:spcPts val="600"/>
              </a:spcAft>
              <a:buFont typeface="Arial" panose="020B0604020202020204" pitchFamily="34" charset="0"/>
              <a:buChar char="•"/>
            </a:pPr>
            <a:r>
              <a:rPr lang="en-US" sz="1100" b="1" i="0" dirty="0">
                <a:effectLst/>
                <a:highlight>
                  <a:srgbClr val="FFFFFF"/>
                </a:highlight>
              </a:rPr>
              <a:t>Initial Encounter for Trauma</a:t>
            </a:r>
            <a:r>
              <a:rPr lang="en-US" sz="1100" b="0" i="0" dirty="0">
                <a:effectLst/>
                <a:highlight>
                  <a:srgbClr val="FFFFFF"/>
                </a:highlight>
              </a:rPr>
              <a:t>:</a:t>
            </a:r>
          </a:p>
          <a:p>
            <a:pPr marL="742950" lvl="1" indent="-228600">
              <a:lnSpc>
                <a:spcPct val="90000"/>
              </a:lnSpc>
              <a:spcAft>
                <a:spcPts val="600"/>
              </a:spcAft>
              <a:buFont typeface="Arial" panose="020B0604020202020204" pitchFamily="34" charset="0"/>
              <a:buChar char="•"/>
            </a:pPr>
            <a:r>
              <a:rPr lang="en-US" sz="1100" b="0" i="0" dirty="0">
                <a:effectLst/>
                <a:highlight>
                  <a:srgbClr val="FFFFFF"/>
                </a:highlight>
              </a:rPr>
              <a:t>When a patient presents for the </a:t>
            </a:r>
            <a:r>
              <a:rPr lang="en-US" sz="1100" b="1" i="0" dirty="0">
                <a:effectLst/>
                <a:highlight>
                  <a:srgbClr val="FFFFFF"/>
                </a:highlight>
              </a:rPr>
              <a:t>first time</a:t>
            </a:r>
            <a:r>
              <a:rPr lang="en-US" sz="1100" b="0" i="0" dirty="0">
                <a:effectLst/>
                <a:highlight>
                  <a:srgbClr val="FFFFFF"/>
                </a:highlight>
              </a:rPr>
              <a:t> due to trauma, you’ll use an </a:t>
            </a:r>
            <a:r>
              <a:rPr lang="en-US" sz="1100" b="1" i="0" dirty="0">
                <a:effectLst/>
                <a:highlight>
                  <a:srgbClr val="FFFFFF"/>
                </a:highlight>
              </a:rPr>
              <a:t>initial encounter code</a:t>
            </a:r>
            <a:r>
              <a:rPr lang="en-US" sz="1100" b="0" i="0" dirty="0">
                <a:effectLst/>
                <a:highlight>
                  <a:srgbClr val="FFFFFF"/>
                </a:highlight>
              </a:rPr>
              <a:t>. This code indicates that the patient is receiving care for the </a:t>
            </a:r>
            <a:r>
              <a:rPr lang="en-US" sz="1100" b="1" i="0" dirty="0">
                <a:effectLst/>
                <a:highlight>
                  <a:srgbClr val="FFFFFF"/>
                </a:highlight>
              </a:rPr>
              <a:t>first time</a:t>
            </a:r>
            <a:r>
              <a:rPr lang="en-US" sz="1100" b="0" i="0" dirty="0">
                <a:effectLst/>
                <a:highlight>
                  <a:srgbClr val="FFFFFF"/>
                </a:highlight>
              </a:rPr>
              <a:t> related to the trauma.</a:t>
            </a:r>
          </a:p>
          <a:p>
            <a:pPr marL="742950" lvl="1" indent="-228600">
              <a:lnSpc>
                <a:spcPct val="90000"/>
              </a:lnSpc>
              <a:spcAft>
                <a:spcPts val="600"/>
              </a:spcAft>
              <a:buFont typeface="Arial" panose="020B0604020202020204" pitchFamily="34" charset="0"/>
              <a:buChar char="•"/>
            </a:pPr>
            <a:r>
              <a:rPr lang="en-US" sz="1100" b="0" i="0" dirty="0">
                <a:effectLst/>
                <a:highlight>
                  <a:srgbClr val="FFFFFF"/>
                </a:highlight>
              </a:rPr>
              <a:t>For example, if a patient comes to the emergency room after a car accident, you’d use an initial encounter code to describe the visit.</a:t>
            </a:r>
          </a:p>
          <a:p>
            <a:pPr indent="-228600">
              <a:lnSpc>
                <a:spcPct val="90000"/>
              </a:lnSpc>
              <a:spcAft>
                <a:spcPts val="600"/>
              </a:spcAft>
              <a:buFont typeface="Arial" panose="020B0604020202020204" pitchFamily="34" charset="0"/>
              <a:buChar char="•"/>
            </a:pPr>
            <a:r>
              <a:rPr lang="en-US" sz="1100" b="1" i="0" dirty="0">
                <a:effectLst/>
                <a:highlight>
                  <a:srgbClr val="FFFFFF"/>
                </a:highlight>
              </a:rPr>
              <a:t>Subsequent Encounters for Trauma</a:t>
            </a:r>
            <a:r>
              <a:rPr lang="en-US" sz="1100" b="0" i="0" dirty="0">
                <a:effectLst/>
                <a:highlight>
                  <a:srgbClr val="FFFFFF"/>
                </a:highlight>
              </a:rPr>
              <a:t>:</a:t>
            </a:r>
          </a:p>
          <a:p>
            <a:pPr marL="742950" lvl="1" indent="-228600">
              <a:lnSpc>
                <a:spcPct val="90000"/>
              </a:lnSpc>
              <a:spcAft>
                <a:spcPts val="600"/>
              </a:spcAft>
              <a:buFont typeface="Arial" panose="020B0604020202020204" pitchFamily="34" charset="0"/>
              <a:buChar char="•"/>
            </a:pPr>
            <a:r>
              <a:rPr lang="en-US" sz="1100" b="0" i="0" dirty="0">
                <a:effectLst/>
                <a:highlight>
                  <a:srgbClr val="FFFFFF"/>
                </a:highlight>
              </a:rPr>
              <a:t>Subsequent encounters occur when the patient continues to receive care for the same trauma-related condition.</a:t>
            </a:r>
          </a:p>
          <a:p>
            <a:pPr marL="742950" lvl="1" indent="-228600">
              <a:lnSpc>
                <a:spcPct val="90000"/>
              </a:lnSpc>
              <a:spcAft>
                <a:spcPts val="600"/>
              </a:spcAft>
              <a:buFont typeface="Arial" panose="020B0604020202020204" pitchFamily="34" charset="0"/>
              <a:buChar char="•"/>
            </a:pPr>
            <a:r>
              <a:rPr lang="en-US" sz="1100" b="0" i="0" dirty="0">
                <a:effectLst/>
                <a:highlight>
                  <a:srgbClr val="FFFFFF"/>
                </a:highlight>
              </a:rPr>
              <a:t>These codes indicate that the patient has already received initial treatment and is now returning for follow-up or ongoing care.</a:t>
            </a:r>
          </a:p>
          <a:p>
            <a:pPr marL="742950" lvl="1" indent="-228600">
              <a:lnSpc>
                <a:spcPct val="90000"/>
              </a:lnSpc>
              <a:spcAft>
                <a:spcPts val="600"/>
              </a:spcAft>
              <a:buFont typeface="Arial" panose="020B0604020202020204" pitchFamily="34" charset="0"/>
              <a:buChar char="•"/>
            </a:pPr>
            <a:r>
              <a:rPr lang="en-US" sz="1100" b="0" i="0" dirty="0">
                <a:effectLst/>
                <a:highlight>
                  <a:srgbClr val="FFFFFF"/>
                </a:highlight>
              </a:rPr>
              <a:t>For instance, if the same patient comes back to the hospital for a follow-up appointment after the car accident, you’d use a subsequent encounter code.</a:t>
            </a:r>
          </a:p>
          <a:p>
            <a:pPr indent="-228600">
              <a:lnSpc>
                <a:spcPct val="90000"/>
              </a:lnSpc>
              <a:spcAft>
                <a:spcPts val="600"/>
              </a:spcAft>
              <a:buFont typeface="Arial" panose="020B0604020202020204" pitchFamily="34" charset="0"/>
              <a:buChar char="•"/>
            </a:pPr>
            <a:r>
              <a:rPr lang="en-US" sz="1100" b="1" i="0" dirty="0">
                <a:effectLst/>
                <a:highlight>
                  <a:srgbClr val="FFFFFF"/>
                </a:highlight>
              </a:rPr>
              <a:t>Sequela (Late Effects) of Trauma</a:t>
            </a:r>
            <a:r>
              <a:rPr lang="en-US" sz="1100" b="0" i="0" dirty="0">
                <a:effectLst/>
                <a:highlight>
                  <a:srgbClr val="FFFFFF"/>
                </a:highlight>
              </a:rPr>
              <a:t>:</a:t>
            </a:r>
          </a:p>
          <a:p>
            <a:pPr marL="742950" lvl="1" indent="-228600">
              <a:lnSpc>
                <a:spcPct val="90000"/>
              </a:lnSpc>
              <a:spcAft>
                <a:spcPts val="600"/>
              </a:spcAft>
              <a:buFont typeface="Arial" panose="020B0604020202020204" pitchFamily="34" charset="0"/>
              <a:buChar char="•"/>
            </a:pPr>
            <a:r>
              <a:rPr lang="en-US" sz="1100" b="0" i="0" dirty="0">
                <a:effectLst/>
                <a:highlight>
                  <a:srgbClr val="FFFFFF"/>
                </a:highlight>
              </a:rPr>
              <a:t>Sequela codes describe the </a:t>
            </a:r>
            <a:r>
              <a:rPr lang="en-US" sz="1100" b="1" i="0" dirty="0">
                <a:effectLst/>
                <a:highlight>
                  <a:srgbClr val="FFFFFF"/>
                </a:highlight>
              </a:rPr>
              <a:t>long-term effects</a:t>
            </a:r>
            <a:r>
              <a:rPr lang="en-US" sz="1100" b="0" i="0" dirty="0">
                <a:effectLst/>
                <a:highlight>
                  <a:srgbClr val="FFFFFF"/>
                </a:highlight>
              </a:rPr>
              <a:t> or complications resulting from a past injury or trauma.</a:t>
            </a:r>
          </a:p>
          <a:p>
            <a:pPr marL="742950" lvl="1" indent="-228600">
              <a:lnSpc>
                <a:spcPct val="90000"/>
              </a:lnSpc>
              <a:spcAft>
                <a:spcPts val="600"/>
              </a:spcAft>
              <a:buFont typeface="Arial" panose="020B0604020202020204" pitchFamily="34" charset="0"/>
              <a:buChar char="•"/>
            </a:pPr>
            <a:r>
              <a:rPr lang="en-US" sz="1100" b="0" i="0" dirty="0">
                <a:effectLst/>
                <a:highlight>
                  <a:srgbClr val="FFFFFF"/>
                </a:highlight>
              </a:rPr>
              <a:t>When reporting sequela, you’ll usually need to use </a:t>
            </a:r>
            <a:r>
              <a:rPr lang="en-US" sz="1100" b="1" i="0" dirty="0">
                <a:effectLst/>
                <a:highlight>
                  <a:srgbClr val="FFFFFF"/>
                </a:highlight>
              </a:rPr>
              <a:t>two codes</a:t>
            </a:r>
            <a:r>
              <a:rPr lang="en-US" sz="1100" b="0" i="0" dirty="0">
                <a:effectLst/>
                <a:highlight>
                  <a:srgbClr val="FFFFFF"/>
                </a:highlight>
              </a:rPr>
              <a:t>:</a:t>
            </a:r>
          </a:p>
          <a:p>
            <a:pPr marL="1143000" lvl="2" indent="-228600">
              <a:lnSpc>
                <a:spcPct val="90000"/>
              </a:lnSpc>
              <a:spcAft>
                <a:spcPts val="600"/>
              </a:spcAft>
              <a:buFont typeface="Arial" panose="020B0604020202020204" pitchFamily="34" charset="0"/>
              <a:buChar char="•"/>
            </a:pPr>
            <a:r>
              <a:rPr lang="en-US" sz="1100" b="0" i="0" dirty="0">
                <a:effectLst/>
                <a:highlight>
                  <a:srgbClr val="FFFFFF"/>
                </a:highlight>
              </a:rPr>
              <a:t>The first code describes the </a:t>
            </a:r>
            <a:r>
              <a:rPr lang="en-US" sz="1100" b="1" i="0" dirty="0">
                <a:effectLst/>
                <a:highlight>
                  <a:srgbClr val="FFFFFF"/>
                </a:highlight>
              </a:rPr>
              <a:t>nature or condition</a:t>
            </a:r>
            <a:r>
              <a:rPr lang="en-US" sz="1100" b="0" i="0" dirty="0">
                <a:effectLst/>
                <a:highlight>
                  <a:srgbClr val="FFFFFF"/>
                </a:highlight>
              </a:rPr>
              <a:t> of the sequela.</a:t>
            </a:r>
          </a:p>
          <a:p>
            <a:pPr marL="1143000" lvl="2" indent="-228600">
              <a:lnSpc>
                <a:spcPct val="90000"/>
              </a:lnSpc>
              <a:spcAft>
                <a:spcPts val="600"/>
              </a:spcAft>
              <a:buFont typeface="Arial" panose="020B0604020202020204" pitchFamily="34" charset="0"/>
              <a:buChar char="•"/>
            </a:pPr>
            <a:r>
              <a:rPr lang="en-US" sz="1100" b="0" i="0" dirty="0">
                <a:effectLst/>
                <a:highlight>
                  <a:srgbClr val="FFFFFF"/>
                </a:highlight>
              </a:rPr>
              <a:t>The second code specifies the </a:t>
            </a:r>
            <a:r>
              <a:rPr lang="en-US" sz="1100" b="1" i="0" dirty="0">
                <a:effectLst/>
                <a:highlight>
                  <a:srgbClr val="FFFFFF"/>
                </a:highlight>
              </a:rPr>
              <a:t>late effect</a:t>
            </a:r>
            <a:r>
              <a:rPr lang="en-US" sz="1100" b="0" i="0" dirty="0">
                <a:effectLst/>
                <a:highlight>
                  <a:srgbClr val="FFFFFF"/>
                </a:highlight>
              </a:rPr>
              <a:t> itself.</a:t>
            </a:r>
          </a:p>
          <a:p>
            <a:pPr marL="742950" lvl="1" indent="-228600">
              <a:lnSpc>
                <a:spcPct val="90000"/>
              </a:lnSpc>
              <a:spcAft>
                <a:spcPts val="600"/>
              </a:spcAft>
              <a:buFont typeface="Arial" panose="020B0604020202020204" pitchFamily="34" charset="0"/>
              <a:buChar char="•"/>
            </a:pPr>
            <a:r>
              <a:rPr lang="en-US" sz="1100" b="0" i="0" dirty="0">
                <a:effectLst/>
                <a:highlight>
                  <a:srgbClr val="FFFFFF"/>
                </a:highlight>
              </a:rPr>
              <a:t>For example, if a patient has chronic pain due to an old fracture, you’d use a sequela code to capture both the original injury and its lasting impact.</a:t>
            </a:r>
          </a:p>
          <a:p>
            <a:pPr indent="-228600">
              <a:lnSpc>
                <a:spcPct val="90000"/>
              </a:lnSpc>
              <a:spcAft>
                <a:spcPts val="600"/>
              </a:spcAft>
              <a:buFont typeface="Arial" panose="020B0604020202020204" pitchFamily="34" charset="0"/>
              <a:buChar char="•"/>
            </a:pPr>
            <a:r>
              <a:rPr lang="en-US" sz="1100" b="0" i="0" dirty="0">
                <a:effectLst/>
                <a:highlight>
                  <a:srgbClr val="FFFFFF"/>
                </a:highlight>
              </a:rPr>
              <a:t>Remember, accurate coding ensures proper reimbursement and helps track patient outcomes. </a:t>
            </a:r>
          </a:p>
          <a:p>
            <a:pPr indent="-228600">
              <a:lnSpc>
                <a:spcPct val="90000"/>
              </a:lnSpc>
              <a:spcAft>
                <a:spcPts val="600"/>
              </a:spcAft>
              <a:buFont typeface="Arial" panose="020B0604020202020204" pitchFamily="34" charset="0"/>
              <a:buChar char="•"/>
            </a:pPr>
            <a:endParaRPr lang="en-US" sz="1100" dirty="0">
              <a:highlight>
                <a:srgbClr val="FFFFFF"/>
              </a:highlight>
              <a:hlinkClick r:id="rId2"/>
            </a:endParaRPr>
          </a:p>
        </p:txBody>
      </p:sp>
      <p:pic>
        <p:nvPicPr>
          <p:cNvPr id="5" name="Picture 4" descr="Exclamation mark on a yellow background">
            <a:extLst>
              <a:ext uri="{FF2B5EF4-FFF2-40B4-BE49-F238E27FC236}">
                <a16:creationId xmlns:a16="http://schemas.microsoft.com/office/drawing/2014/main" id="{3ED8100B-B98D-0C4F-4C71-B2E48E4446E7}"/>
              </a:ext>
            </a:extLst>
          </p:cNvPr>
          <p:cNvPicPr>
            <a:picLocks noChangeAspect="1"/>
          </p:cNvPicPr>
          <p:nvPr/>
        </p:nvPicPr>
        <p:blipFill rotWithShape="1">
          <a:blip r:embed="rId3"/>
          <a:srcRect l="23088" r="10171"/>
          <a:stretch/>
        </p:blipFill>
        <p:spPr>
          <a:xfrm>
            <a:off x="6096000" y="1"/>
            <a:ext cx="6102825" cy="6858000"/>
          </a:xfrm>
          <a:prstGeom prst="rect">
            <a:avLst/>
          </a:prstGeom>
        </p:spPr>
      </p:pic>
      <p:sp>
        <p:nvSpPr>
          <p:cNvPr id="4" name="TextBox 3">
            <a:extLst>
              <a:ext uri="{FF2B5EF4-FFF2-40B4-BE49-F238E27FC236}">
                <a16:creationId xmlns:a16="http://schemas.microsoft.com/office/drawing/2014/main" id="{EF724566-0963-D54D-5692-30E58C393884}"/>
              </a:ext>
            </a:extLst>
          </p:cNvPr>
          <p:cNvSpPr txBox="1"/>
          <p:nvPr/>
        </p:nvSpPr>
        <p:spPr>
          <a:xfrm>
            <a:off x="6480312" y="695739"/>
            <a:ext cx="5387009" cy="675313"/>
          </a:xfrm>
          <a:prstGeom prst="rect">
            <a:avLst/>
          </a:prstGeom>
          <a:noFill/>
        </p:spPr>
        <p:txBody>
          <a:bodyPr wrap="square">
            <a:spAutoFit/>
          </a:bodyPr>
          <a:lstStyle/>
          <a:p>
            <a:pPr>
              <a:lnSpc>
                <a:spcPct val="90000"/>
              </a:lnSpc>
              <a:spcAft>
                <a:spcPts val="600"/>
              </a:spcAft>
            </a:pPr>
            <a:r>
              <a:rPr lang="en-US" sz="1400" b="0" i="0" dirty="0">
                <a:effectLst/>
                <a:highlight>
                  <a:srgbClr val="FFFFFF"/>
                </a:highlight>
                <a:hlinkClick r:id="rId2"/>
              </a:rPr>
              <a:t>If you encounter any complexities, consult official coding guidelines and seek expert advice to ensure precise documentation and coding</a:t>
            </a:r>
            <a:endParaRPr lang="en-US" sz="1400" b="0" i="0" dirty="0">
              <a:effectLst/>
              <a:highlight>
                <a:srgbClr val="FFFFFF"/>
              </a:highlight>
            </a:endParaRPr>
          </a:p>
        </p:txBody>
      </p:sp>
    </p:spTree>
    <p:extLst>
      <p:ext uri="{BB962C8B-B14F-4D97-AF65-F5344CB8AC3E}">
        <p14:creationId xmlns:p14="http://schemas.microsoft.com/office/powerpoint/2010/main" val="25927964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8D469-C02B-B073-A7E8-B43858ABE9DA}"/>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21B90ECA-79FF-39E6-9E0A-D4CFDD136DD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0128501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4E37431-20F0-4DD6-84A9-ED2B644943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AE98B72-66C6-4AB4-AF0D-BA830DE863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07EAFC6-733F-403D-BB4D-05A3A2874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7A36730-4CB0-4F61-AD11-A44C97658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69C79E1-F916-4929-A4F3-DE763D4BFA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767334AB-16BD-4EC7-8C6B-4B51716009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2F6CB7F-5C21-DC88-1AAC-5C725CD205D5}"/>
              </a:ext>
            </a:extLst>
          </p:cNvPr>
          <p:cNvSpPr>
            <a:spLocks noGrp="1"/>
          </p:cNvSpPr>
          <p:nvPr>
            <p:ph type="title"/>
          </p:nvPr>
        </p:nvSpPr>
        <p:spPr>
          <a:xfrm>
            <a:off x="660042" y="891652"/>
            <a:ext cx="4412021" cy="3030724"/>
          </a:xfrm>
        </p:spPr>
        <p:txBody>
          <a:bodyPr vert="horz" lIns="91440" tIns="45720" rIns="91440" bIns="45720" rtlCol="0" anchor="b">
            <a:normAutofit/>
          </a:bodyPr>
          <a:lstStyle/>
          <a:p>
            <a:pPr algn="r"/>
            <a:r>
              <a:rPr lang="en-US" sz="4000" kern="1200">
                <a:solidFill>
                  <a:srgbClr val="FFFFFF"/>
                </a:solidFill>
                <a:latin typeface="+mj-lt"/>
                <a:ea typeface="+mj-ea"/>
                <a:cs typeface="+mj-cs"/>
              </a:rPr>
              <a:t>Always protect the office!</a:t>
            </a:r>
          </a:p>
        </p:txBody>
      </p:sp>
      <p:pic>
        <p:nvPicPr>
          <p:cNvPr id="4" name="Content Placeholder 3">
            <a:extLst>
              <a:ext uri="{FF2B5EF4-FFF2-40B4-BE49-F238E27FC236}">
                <a16:creationId xmlns:a16="http://schemas.microsoft.com/office/drawing/2014/main" id="{71EA6726-D9A8-71B2-7F43-10A745717D8B}"/>
              </a:ext>
              <a:ext uri="{C183D7F6-B498-43B3-948B-1728B52AA6E4}">
                <adec:decorative xmlns:adec="http://schemas.microsoft.com/office/drawing/2017/decorative" val="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92117" y="457199"/>
            <a:ext cx="4616085" cy="5899152"/>
          </a:xfrm>
          <a:prstGeom prst="rect">
            <a:avLst/>
          </a:prstGeom>
        </p:spPr>
      </p:pic>
    </p:spTree>
    <p:extLst>
      <p:ext uri="{BB962C8B-B14F-4D97-AF65-F5344CB8AC3E}">
        <p14:creationId xmlns:p14="http://schemas.microsoft.com/office/powerpoint/2010/main" val="14368695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6FDC38A8-F2C1-4207-9F0F-81E2867023A7}"/>
              </a:ext>
            </a:extLst>
          </p:cNvPr>
          <p:cNvSpPr>
            <a:spLocks noGrp="1"/>
          </p:cNvSpPr>
          <p:nvPr>
            <p:ph type="title" idx="4294967295"/>
          </p:nvPr>
        </p:nvSpPr>
        <p:spPr>
          <a:xfrm>
            <a:off x="741871" y="871538"/>
            <a:ext cx="5770848" cy="3051175"/>
          </a:xfrm>
          <a:prstGeom prst="rect">
            <a:avLst/>
          </a:prstGeom>
        </p:spPr>
        <p:style>
          <a:lnRef idx="2">
            <a:schemeClr val="accent6"/>
          </a:lnRef>
          <a:fillRef idx="1">
            <a:schemeClr val="lt1"/>
          </a:fillRef>
          <a:effectRef idx="0">
            <a:schemeClr val="accent6"/>
          </a:effectRef>
          <a:fontRef idx="minor">
            <a:schemeClr val="dk1"/>
          </a:fontRef>
        </p:style>
        <p:txBody>
          <a:bodyPr rtlCol="0" anchor="ctr">
            <a:normAutofit/>
          </a:bodyPr>
          <a:lstStyle/>
          <a:p>
            <a:pPr algn="ctr"/>
            <a:r>
              <a:rPr lang="en-US" dirty="0">
                <a:solidFill>
                  <a:schemeClr val="tx1"/>
                </a:solidFill>
              </a:rPr>
              <a:t>Christine Taxin</a:t>
            </a:r>
          </a:p>
          <a:p>
            <a:pPr algn="ctr"/>
            <a:r>
              <a:rPr lang="en-US" dirty="0">
                <a:solidFill>
                  <a:schemeClr val="tx1"/>
                </a:solidFill>
              </a:rPr>
              <a:t>914-450-2906</a:t>
            </a:r>
          </a:p>
          <a:p>
            <a:pPr algn="ctr"/>
            <a:r>
              <a:rPr lang="en-US" sz="3600" dirty="0">
                <a:solidFill>
                  <a:schemeClr val="tx1"/>
                </a:solidFill>
                <a:hlinkClick r:id="rId2"/>
              </a:rPr>
              <a:t>ctaxin@links2success.biz</a:t>
            </a:r>
            <a:endParaRPr lang="en-US" sz="3600" dirty="0">
              <a:solidFill>
                <a:schemeClr val="tx1"/>
              </a:solidFill>
            </a:endParaRPr>
          </a:p>
          <a:p>
            <a:pPr algn="ctr"/>
            <a:r>
              <a:rPr lang="en-US" sz="3200" dirty="0">
                <a:solidFill>
                  <a:schemeClr val="tx1"/>
                </a:solidFill>
              </a:rPr>
              <a:t>www.links2success.biz</a:t>
            </a:r>
          </a:p>
        </p:txBody>
      </p:sp>
      <p:pic>
        <p:nvPicPr>
          <p:cNvPr id="14" name="Picture 13">
            <a:extLst>
              <a:ext uri="{FF2B5EF4-FFF2-40B4-BE49-F238E27FC236}">
                <a16:creationId xmlns:a16="http://schemas.microsoft.com/office/drawing/2014/main" id="{C73677DB-0232-4E98-BF03-CAB617FC50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1436" y="4596707"/>
            <a:ext cx="2346385" cy="1389755"/>
          </a:xfrm>
          <a:prstGeom prst="rect">
            <a:avLst/>
          </a:prstGeom>
        </p:spPr>
      </p:pic>
      <p:pic>
        <p:nvPicPr>
          <p:cNvPr id="16" name="Content Placeholder 4">
            <a:extLst>
              <a:ext uri="{FF2B5EF4-FFF2-40B4-BE49-F238E27FC236}">
                <a16:creationId xmlns:a16="http://schemas.microsoft.com/office/drawing/2014/main" id="{84B137C0-DE63-46C4-B5DD-77FEB64B5F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1870" y="69987"/>
            <a:ext cx="2481228" cy="754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AFEC3FDA-CCAB-43CB-8DA6-FC517E76716C}"/>
              </a:ext>
            </a:extLst>
          </p:cNvPr>
          <p:cNvSpPr txBox="1"/>
          <p:nvPr/>
        </p:nvSpPr>
        <p:spPr>
          <a:xfrm>
            <a:off x="2908662" y="4502806"/>
            <a:ext cx="6235337" cy="646331"/>
          </a:xfrm>
          <a:prstGeom prst="rect">
            <a:avLst/>
          </a:prstGeom>
          <a:noFill/>
        </p:spPr>
        <p:txBody>
          <a:bodyPr wrap="square">
            <a:spAutoFit/>
          </a:bodyPr>
          <a:lstStyle/>
          <a:p>
            <a:r>
              <a:rPr lang="en-US" altLang="en-US" sz="1800" dirty="0">
                <a:latin typeface="Roboto" panose="02000000000000000000" pitchFamily="2" charset="0"/>
                <a:cs typeface="Chalkboard" charset="0"/>
              </a:rPr>
              <a:t>Go to </a:t>
            </a:r>
            <a:r>
              <a:rPr lang="en-US" altLang="en-US" sz="1800" dirty="0">
                <a:latin typeface="Roboto" panose="02000000000000000000" pitchFamily="2" charset="0"/>
                <a:cs typeface="Chalkboard" charset="0"/>
                <a:hlinkClick r:id="rId5">
                  <a:extLst>
                    <a:ext uri="{A12FA001-AC4F-418D-AE19-62706E023703}">
                      <ahyp:hlinkClr xmlns:ahyp="http://schemas.microsoft.com/office/drawing/2018/hyperlinkcolor" val="tx"/>
                    </a:ext>
                  </a:extLst>
                </a:hlinkClick>
              </a:rPr>
              <a:t>www.dentalmedicalbilling.com</a:t>
            </a:r>
            <a:r>
              <a:rPr lang="en-US" altLang="en-US" sz="1800" dirty="0">
                <a:latin typeface="Roboto" panose="02000000000000000000" pitchFamily="2" charset="0"/>
                <a:cs typeface="Chalkboard" charset="0"/>
              </a:rPr>
              <a:t> </a:t>
            </a:r>
            <a:br>
              <a:rPr lang="en-US" altLang="en-US" sz="1800" dirty="0">
                <a:latin typeface="Roboto" panose="02000000000000000000" pitchFamily="2" charset="0"/>
                <a:cs typeface="Chalkboard" charset="0"/>
              </a:rPr>
            </a:br>
            <a:r>
              <a:rPr lang="en-US" altLang="en-US" sz="1800" dirty="0">
                <a:latin typeface="Roboto" panose="02000000000000000000" pitchFamily="2" charset="0"/>
                <a:cs typeface="Chalkboard" charset="0"/>
              </a:rPr>
              <a:t>and join our membership program</a:t>
            </a:r>
          </a:p>
        </p:txBody>
      </p:sp>
      <p:pic>
        <p:nvPicPr>
          <p:cNvPr id="2" name="Picture 1">
            <a:extLst>
              <a:ext uri="{FF2B5EF4-FFF2-40B4-BE49-F238E27FC236}">
                <a16:creationId xmlns:a16="http://schemas.microsoft.com/office/drawing/2014/main" id="{D6D8F27C-20CC-3FB2-7680-1AFDB5E74554}"/>
              </a:ext>
            </a:extLst>
          </p:cNvPr>
          <p:cNvPicPr>
            <a:picLocks noChangeAspect="1"/>
          </p:cNvPicPr>
          <p:nvPr/>
        </p:nvPicPr>
        <p:blipFill rotWithShape="1">
          <a:blip r:embed="rId6"/>
          <a:srcRect l="7464" r="39463" b="-1"/>
          <a:stretch/>
        </p:blipFill>
        <p:spPr>
          <a:xfrm>
            <a:off x="7048500" y="365109"/>
            <a:ext cx="4621006" cy="581183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56492969"/>
      </p:ext>
    </p:extLst>
  </p:cSld>
  <p:clrMapOvr>
    <a:masterClrMapping/>
  </p:clrMapOvr>
  <p:transition spd="slow">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35277</TotalTime>
  <Words>3962</Words>
  <Application>Microsoft Office PowerPoint</Application>
  <PresentationFormat>Widescreen</PresentationFormat>
  <Paragraphs>271</Paragraphs>
  <Slides>41</Slides>
  <Notes>6</Notes>
  <HiddenSlides>0</HiddenSlides>
  <MMClips>0</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41</vt:i4>
      </vt:variant>
    </vt:vector>
  </HeadingPairs>
  <TitlesOfParts>
    <vt:vector size="60" baseType="lpstr">
      <vt:lpstr>Meiryo</vt:lpstr>
      <vt:lpstr>-apple-system</vt:lpstr>
      <vt:lpstr>Aptos</vt:lpstr>
      <vt:lpstr>Aptos Display</vt:lpstr>
      <vt:lpstr>Arial</vt:lpstr>
      <vt:lpstr>Calibri</vt:lpstr>
      <vt:lpstr>Century Gothic</vt:lpstr>
      <vt:lpstr>Corbel</vt:lpstr>
      <vt:lpstr>Franklin Gothic Book</vt:lpstr>
      <vt:lpstr>inherit</vt:lpstr>
      <vt:lpstr>Inter</vt:lpstr>
      <vt:lpstr>Inter Bold</vt:lpstr>
      <vt:lpstr>Montserrat Classic</vt:lpstr>
      <vt:lpstr>Montserrat Classic Bold</vt:lpstr>
      <vt:lpstr>Montserrat Light</vt:lpstr>
      <vt:lpstr>Montserrat Light Bold</vt:lpstr>
      <vt:lpstr>Roboto</vt:lpstr>
      <vt:lpstr>Times New Roman</vt:lpstr>
      <vt:lpstr>Office Theme</vt:lpstr>
      <vt:lpstr>PowerPoint Presentation</vt:lpstr>
      <vt:lpstr>You are the new agent in the office!</vt:lpstr>
      <vt:lpstr>PowerPoint Presentation</vt:lpstr>
      <vt:lpstr>PowerPoint Presentation</vt:lpstr>
      <vt:lpstr>United Health Care Policy</vt:lpstr>
      <vt:lpstr>PowerPoint Presentation</vt:lpstr>
      <vt:lpstr> Tele-dentistry </vt:lpstr>
      <vt:lpstr>SOAP starts on the first phone call.</vt:lpstr>
      <vt:lpstr>How are you diagnosing your patients?</vt:lpstr>
      <vt:lpstr>PowerPoint Presentation</vt:lpstr>
      <vt:lpstr>PowerPoint Presentation</vt:lpstr>
      <vt:lpstr>PowerPoint Presentation</vt:lpstr>
      <vt:lpstr>Dental medical claims require ICD-10 codes Dental medical claims require ICD-10 codes - Horizon Dental (horizonblue.com)</vt:lpstr>
      <vt:lpstr>PowerPoint Presentation</vt:lpstr>
      <vt:lpstr>PowerPoint Presentation</vt:lpstr>
      <vt:lpstr>PowerPoint Presentation</vt:lpstr>
      <vt:lpstr>PowerPoint Presentation</vt:lpstr>
      <vt:lpstr>Diagnostic Codes in Dental  American Dental Association Has listed the most common diagnostic codes used in dentistry. Becoming a CSI Detectives  A small Sample of codes are for Dental Encounters. You will find that the you will need these when a medical provider refers patients to your office.  The are the following:  Z01.20 Encounter for dental examination and cleaning without abnormal findings.  Z01.21 Encounter for dental examination and cleaning with abnormal findings.  Z01.89 Encounter for specified special examinations </vt:lpstr>
      <vt:lpstr>Use your diagnostic codes of symptoms and complains </vt:lpstr>
      <vt:lpstr>PowerPoint Presentation</vt:lpstr>
      <vt:lpstr>CHANGING THE WAY YOU THINK</vt:lpstr>
      <vt:lpstr>GUM DISEASE: OUR #1 CONCERN</vt:lpstr>
      <vt:lpstr>Benefit Breakdown</vt:lpstr>
      <vt:lpstr>ICD Code Format</vt:lpstr>
      <vt:lpstr>Structure of ICD-10 PCS </vt:lpstr>
      <vt:lpstr>How should a diagnosis be coded when the clinical documentation states: “probable,” “suspected,” “likely,” “questionable,” “possible,” or “still to be ruled out,” indicating uncertainty? According to ICD-10-CM Guidelines Section II,H, Uncertain Diagnosis, correct coding would be to code the signs, symptoms, and abnormal clinical and lab findings using codes R00-R99 from Chapter 18. These are the only acceptable outpatient codes when a diagnosis has not been firmly established.   </vt:lpstr>
      <vt:lpstr>SOAP</vt:lpstr>
      <vt:lpstr>PowerPoint Presentation</vt:lpstr>
      <vt:lpstr>Why Does TMD Need Diagnostic Codes?</vt:lpstr>
      <vt:lpstr>Diagnostic Codes for TMD This is Medical Billing since there are laws for each state!</vt:lpstr>
      <vt:lpstr>Periodontal ICD-Codes Before you can code you will need to know:</vt:lpstr>
      <vt:lpstr>PowerPoint Presentation</vt:lpstr>
      <vt:lpstr>PowerPoint Presentation</vt:lpstr>
      <vt:lpstr>PowerPoint Presentation</vt:lpstr>
      <vt:lpstr>Infections </vt:lpstr>
      <vt:lpstr>      The mortality rate from oral cancer is nearly three t...  The mortality rate from oral cancer is nearly three times as high in males as it is in females and nearly twice as high in white and black populations as it is in Hispanic population Preventing high risk behaviors, that include cigarette, cigar or pipe smoking, use of smokeless tobacco, and excessive use of alcohol are critical in preventing oral cancers Untreated dental caries affects 2.5 billion people Severe periodontal disease affects 1 billion people Complete tooth loss affects 350 million people. Oral cancer affects 380,000 people </vt:lpstr>
      <vt:lpstr>Examples of ICD-10-CM Specificity   Trauma You need two sets of codes</vt:lpstr>
      <vt:lpstr>PowerPoint Presentation</vt:lpstr>
      <vt:lpstr>PowerPoint Presentation</vt:lpstr>
      <vt:lpstr>Always protect the office!</vt:lpstr>
      <vt:lpstr>Christine Taxin 914-450-2906 ctaxin@links2success.biz www.links2success.biz</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CSI Find Your Diagnostic Codes</dc:title>
  <dc:creator>Christine Taxin</dc:creator>
  <cp:lastModifiedBy>Christine Taxin</cp:lastModifiedBy>
  <cp:revision>8</cp:revision>
  <dcterms:created xsi:type="dcterms:W3CDTF">2024-04-01T21:25:08Z</dcterms:created>
  <dcterms:modified xsi:type="dcterms:W3CDTF">2025-01-14T01:32:28Z</dcterms:modified>
</cp:coreProperties>
</file>